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634" r:id="rId5"/>
    <p:sldId id="2644" r:id="rId6"/>
    <p:sldId id="2635" r:id="rId7"/>
    <p:sldId id="1751" r:id="rId8"/>
    <p:sldId id="2645" r:id="rId9"/>
    <p:sldId id="2646" r:id="rId10"/>
    <p:sldId id="2647" r:id="rId11"/>
    <p:sldId id="2650" r:id="rId12"/>
    <p:sldId id="2651" r:id="rId13"/>
    <p:sldId id="2653" r:id="rId14"/>
    <p:sldId id="2652" r:id="rId15"/>
    <p:sldId id="2655" r:id="rId16"/>
    <p:sldId id="265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6480" userDrawn="1">
          <p15:clr>
            <a:srgbClr val="A4A3A4"/>
          </p15:clr>
        </p15:guide>
        <p15:guide id="4" orient="horz" pos="1320" userDrawn="1">
          <p15:clr>
            <a:srgbClr val="A4A3A4"/>
          </p15:clr>
        </p15:guide>
        <p15:guide id="5" orient="horz" pos="3048" userDrawn="1">
          <p15:clr>
            <a:srgbClr val="A4A3A4"/>
          </p15:clr>
        </p15:guide>
        <p15:guide id="6" pos="1248" userDrawn="1">
          <p15:clr>
            <a:srgbClr val="A4A3A4"/>
          </p15:clr>
        </p15:guide>
        <p15:guide id="8" pos="5061" userDrawn="1">
          <p15:clr>
            <a:srgbClr val="A4A3A4"/>
          </p15:clr>
        </p15:guide>
        <p15:guide id="9" pos="2585" userDrawn="1">
          <p15:clr>
            <a:srgbClr val="A4A3A4"/>
          </p15:clr>
        </p15:guide>
        <p15:guide id="13" orient="horz" pos="1896" userDrawn="1">
          <p15:clr>
            <a:srgbClr val="A4A3A4"/>
          </p15:clr>
        </p15:guide>
        <p15:guide id="14" pos="7224" userDrawn="1">
          <p15:clr>
            <a:srgbClr val="A4A3A4"/>
          </p15:clr>
        </p15:guide>
        <p15:guide id="16" pos="432" userDrawn="1">
          <p15:clr>
            <a:srgbClr val="A4A3A4"/>
          </p15:clr>
        </p15:guide>
        <p15:guide id="17" orient="horz" pos="2472" userDrawn="1">
          <p15:clr>
            <a:srgbClr val="A4A3A4"/>
          </p15:clr>
        </p15:guide>
        <p15:guide id="18" orient="horz" pos="2544" userDrawn="1">
          <p15:clr>
            <a:srgbClr val="A4A3A4"/>
          </p15:clr>
        </p15:guide>
        <p15:guide id="19" orient="horz" pos="1132" userDrawn="1">
          <p15:clr>
            <a:srgbClr val="A4A3A4"/>
          </p15:clr>
        </p15:guide>
        <p15:guide id="20" orient="horz" pos="3840" userDrawn="1">
          <p15:clr>
            <a:srgbClr val="A4A3A4"/>
          </p15:clr>
        </p15:guide>
        <p15:guide id="21" orient="horz" pos="4128" userDrawn="1">
          <p15:clr>
            <a:srgbClr val="A4A3A4"/>
          </p15:clr>
        </p15:guide>
        <p15:guide id="22" pos="168" userDrawn="1">
          <p15:clr>
            <a:srgbClr val="A4A3A4"/>
          </p15:clr>
        </p15:guide>
        <p15:guide id="23" pos="7488" userDrawn="1">
          <p15:clr>
            <a:srgbClr val="A4A3A4"/>
          </p15:clr>
        </p15:guide>
        <p15:guide id="24" orient="horz" pos="3984" userDrawn="1">
          <p15:clr>
            <a:srgbClr val="A4A3A4"/>
          </p15:clr>
        </p15:guide>
        <p15:guide id="25" orient="horz" pos="3264" userDrawn="1">
          <p15:clr>
            <a:srgbClr val="A4A3A4"/>
          </p15:clr>
        </p15:guide>
        <p15:guide id="26" orient="horz" pos="660" userDrawn="1">
          <p15:clr>
            <a:srgbClr val="A4A3A4"/>
          </p15:clr>
        </p15:guide>
        <p15:guide id="27" orient="horz" pos="3887" userDrawn="1">
          <p15:clr>
            <a:srgbClr val="A4A3A4"/>
          </p15:clr>
        </p15:guide>
        <p15:guide id="28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3CCB7D-F40B-E0A3-F922-37E603366E0E}" name="David Blatherwick" initials="DB" userId="S::dblath@akfpartners.com::ba4f8a4e-3ed3-4995-b19b-642282f1aaef" providerId="AD"/>
  <p188:author id="{914524AB-7D37-0A09-DEC0-DAC5C998941C}" name="Phillip Seawright" initials="PS" userId="S::phillip@akfpartners.com::a05e35fc-7239-4046-8a3e-9eb28a1c79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e Swenson" initials="DS" lastIdx="6" clrIdx="0">
    <p:extLst>
      <p:ext uri="{19B8F6BF-5375-455C-9EA6-DF929625EA0E}">
        <p15:presenceInfo xmlns:p15="http://schemas.microsoft.com/office/powerpoint/2012/main" userId="S::dave.swenson@akfpartners.com::c41e4107-d589-404f-8b67-1be75b7e08f2" providerId="AD"/>
      </p:ext>
    </p:extLst>
  </p:cmAuthor>
  <p:cmAuthor id="2" name="Marty Abbott" initials="MA" lastIdx="3" clrIdx="1">
    <p:extLst>
      <p:ext uri="{19B8F6BF-5375-455C-9EA6-DF929625EA0E}">
        <p15:presenceInfo xmlns:p15="http://schemas.microsoft.com/office/powerpoint/2012/main" userId="S::marty@akfpartners.com::c26fa12c-d27b-48db-a9ed-335a8469a4d6" providerId="AD"/>
      </p:ext>
    </p:extLst>
  </p:cmAuthor>
  <p:cmAuthor id="3" name="Pete Ferguson" initials="PF" lastIdx="2" clrIdx="2">
    <p:extLst>
      <p:ext uri="{19B8F6BF-5375-455C-9EA6-DF929625EA0E}">
        <p15:presenceInfo xmlns:p15="http://schemas.microsoft.com/office/powerpoint/2012/main" userId="S::pete@akfpartners.com::75055af0-f86d-4d91-ab42-107bd2958070" providerId="AD"/>
      </p:ext>
    </p:extLst>
  </p:cmAuthor>
  <p:cmAuthor id="4" name="Roger Andelin" initials="RA" lastIdx="3" clrIdx="3">
    <p:extLst>
      <p:ext uri="{19B8F6BF-5375-455C-9EA6-DF929625EA0E}">
        <p15:presenceInfo xmlns:p15="http://schemas.microsoft.com/office/powerpoint/2012/main" userId="Roger Andelin" providerId="None"/>
      </p:ext>
    </p:extLst>
  </p:cmAuthor>
  <p:cmAuthor id="5" name="Phillip Seawright" initials="PS" lastIdx="4" clrIdx="4">
    <p:extLst>
      <p:ext uri="{19B8F6BF-5375-455C-9EA6-DF929625EA0E}">
        <p15:presenceInfo xmlns:p15="http://schemas.microsoft.com/office/powerpoint/2012/main" userId="S::phillip@akfpartners.com::a05e35fc-7239-4046-8a3e-9eb28a1c79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2A618B"/>
    <a:srgbClr val="00FA00"/>
    <a:srgbClr val="EE7A33"/>
    <a:srgbClr val="FF820D"/>
    <a:srgbClr val="FF8E0D"/>
    <a:srgbClr val="5F5F5F"/>
    <a:srgbClr val="F2F2F2"/>
    <a:srgbClr val="D9D9D9"/>
    <a:srgbClr val="BBB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EE72A-B771-4FA0-08AF-51FAD2894D39}" v="455" dt="2024-02-20T19:20:31.076"/>
    <p1510:client id="{1A7535CA-FE4F-8695-19AB-817BECE54564}" v="271" dt="2024-02-20T20:34:16.748"/>
    <p1510:client id="{4526B8B5-FC2D-5D1E-C863-F22577CFA313}" v="6340" dt="2024-02-20T19:35:01.732"/>
    <p1510:client id="{E2223034-A2DC-4805-9225-3FFBA80E063D}" v="7860" dt="2024-02-20T20:32:11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7"/>
    <p:restoredTop sz="94671"/>
  </p:normalViewPr>
  <p:slideViewPr>
    <p:cSldViewPr snapToGrid="0">
      <p:cViewPr varScale="1">
        <p:scale>
          <a:sx n="176" d="100"/>
          <a:sy n="176" d="100"/>
        </p:scale>
        <p:origin x="216" y="672"/>
      </p:cViewPr>
      <p:guideLst>
        <p:guide pos="3840"/>
        <p:guide pos="6480"/>
        <p:guide orient="horz" pos="1320"/>
        <p:guide orient="horz" pos="3048"/>
        <p:guide pos="1248"/>
        <p:guide pos="5061"/>
        <p:guide pos="2585"/>
        <p:guide orient="horz" pos="1896"/>
        <p:guide pos="7224"/>
        <p:guide pos="432"/>
        <p:guide orient="horz" pos="2472"/>
        <p:guide orient="horz" pos="2544"/>
        <p:guide orient="horz" pos="1132"/>
        <p:guide orient="horz" pos="3840"/>
        <p:guide orient="horz" pos="4128"/>
        <p:guide pos="168"/>
        <p:guide pos="7488"/>
        <p:guide orient="horz" pos="3984"/>
        <p:guide orient="horz" pos="3264"/>
        <p:guide orient="horz" pos="660"/>
        <p:guide orient="horz" pos="3887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A6BE4-8ADF-1F4E-A54B-85B3ABBF2197}" type="datetimeFigureOut">
              <a:rPr lang="en-US" smtClean="0"/>
              <a:t>2/26/24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4429F-8B5A-6440-AEF8-5DF65AC37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6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03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03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36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63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29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54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01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99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51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25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72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6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74429F-8B5A-6440-AEF8-5DF65AC37F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6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636C89F-9F1C-2842-8E12-E333E7549699}"/>
              </a:ext>
            </a:extLst>
          </p:cNvPr>
          <p:cNvGrpSpPr/>
          <p:nvPr userDrawn="1"/>
        </p:nvGrpSpPr>
        <p:grpSpPr>
          <a:xfrm flipV="1">
            <a:off x="1063385" y="4311013"/>
            <a:ext cx="9843247" cy="80404"/>
            <a:chOff x="57" y="1511752"/>
            <a:chExt cx="9144000" cy="103350"/>
          </a:xfrm>
        </p:grpSpPr>
        <p:sp>
          <p:nvSpPr>
            <p:cNvPr id="9" name="Shape 30">
              <a:extLst>
                <a:ext uri="{FF2B5EF4-FFF2-40B4-BE49-F238E27FC236}">
                  <a16:creationId xmlns:a16="http://schemas.microsoft.com/office/drawing/2014/main" id="{50915D44-522F-7D46-BAA7-3B2BDE5D76F8}"/>
                </a:ext>
              </a:extLst>
            </p:cNvPr>
            <p:cNvSpPr/>
            <p:nvPr userDrawn="1"/>
          </p:nvSpPr>
          <p:spPr>
            <a:xfrm>
              <a:off x="7356423" y="1512203"/>
              <a:ext cx="89369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0" name="Shape 32">
              <a:extLst>
                <a:ext uri="{FF2B5EF4-FFF2-40B4-BE49-F238E27FC236}">
                  <a16:creationId xmlns:a16="http://schemas.microsoft.com/office/drawing/2014/main" id="{91BADB5B-27F0-0F4E-B54C-1F9479CC5756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1" name="Shape 33">
              <a:extLst>
                <a:ext uri="{FF2B5EF4-FFF2-40B4-BE49-F238E27FC236}">
                  <a16:creationId xmlns:a16="http://schemas.microsoft.com/office/drawing/2014/main" id="{2A295AAD-0462-6048-A84A-6449E2F60E0D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2" name="Shape 32">
              <a:extLst>
                <a:ext uri="{FF2B5EF4-FFF2-40B4-BE49-F238E27FC236}">
                  <a16:creationId xmlns:a16="http://schemas.microsoft.com/office/drawing/2014/main" id="{5B03A68E-C3A0-B942-A216-48D563EC8AB6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pic>
        <p:nvPicPr>
          <p:cNvPr id="13" name="Picture 12" descr="AKF_Logo_Final_PMS.eps">
            <a:extLst>
              <a:ext uri="{FF2B5EF4-FFF2-40B4-BE49-F238E27FC236}">
                <a16:creationId xmlns:a16="http://schemas.microsoft.com/office/drawing/2014/main" id="{D95DBA83-A106-4C4E-BB45-1C8CC76F93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5444" y="2090298"/>
            <a:ext cx="3370167" cy="1295018"/>
          </a:xfrm>
          <a:prstGeom prst="rect">
            <a:avLst/>
          </a:prstGeom>
        </p:spPr>
      </p:pic>
      <p:sp>
        <p:nvSpPr>
          <p:cNvPr id="14" name="Picture Placeholder 16">
            <a:extLst>
              <a:ext uri="{FF2B5EF4-FFF2-40B4-BE49-F238E27FC236}">
                <a16:creationId xmlns:a16="http://schemas.microsoft.com/office/drawing/2014/main" id="{CC8B1143-A708-624A-A629-4AB7146D493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40838" y="1744580"/>
            <a:ext cx="4562997" cy="198645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/>
              <a:t>Insert good quality target company logo here – click on image button – (Find one about 400 pixels wide) | Choose “Shape Format -&gt; Crop” to adjust size</a:t>
            </a:r>
          </a:p>
        </p:txBody>
      </p:sp>
      <p:sp>
        <p:nvSpPr>
          <p:cNvPr id="15" name="Title 9">
            <a:extLst>
              <a:ext uri="{FF2B5EF4-FFF2-40B4-BE49-F238E27FC236}">
                <a16:creationId xmlns:a16="http://schemas.microsoft.com/office/drawing/2014/main" id="{C313D354-74CD-9349-9991-EE32783AF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3384" y="4590144"/>
            <a:ext cx="9843248" cy="729106"/>
          </a:xfrm>
        </p:spPr>
        <p:txBody>
          <a:bodyPr tIns="91440">
            <a:normAutofit fontScale="90000"/>
          </a:bodyPr>
          <a:lstStyle>
            <a:lvl1pPr>
              <a:defRPr sz="3200"/>
            </a:lvl1pPr>
          </a:lstStyle>
          <a:p>
            <a:r>
              <a:rPr lang="en-US">
                <a:latin typeface="Arial"/>
                <a:cs typeface="Arial"/>
              </a:rPr>
              <a:t>Due Diligence </a:t>
            </a: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(or Workshop) </a:t>
            </a:r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INSERT </a:t>
            </a:r>
            <a:r>
              <a:rPr lang="en-US">
                <a:solidFill>
                  <a:srgbClr val="DC1029"/>
                </a:solidFill>
                <a:latin typeface="Arial"/>
                <a:cs typeface="Arial"/>
              </a:rPr>
              <a:t>DATE</a:t>
            </a:r>
            <a:endParaRPr lang="en-US">
              <a:solidFill>
                <a:srgbClr val="DC1029"/>
              </a:solidFill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AC242C5-F7E1-5545-B7D6-CD7506B55F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63384" y="5399654"/>
            <a:ext cx="9843248" cy="472514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l">
              <a:buNone/>
              <a:defRPr sz="2000"/>
            </a:lvl1pPr>
          </a:lstStyle>
          <a:p>
            <a:r>
              <a:rPr lang="en-US">
                <a:solidFill>
                  <a:schemeClr val="accent3"/>
                </a:solidFill>
                <a:latin typeface="Arial"/>
                <a:cs typeface="Arial"/>
              </a:rPr>
              <a:t>UPDATE NAMES:</a:t>
            </a:r>
            <a:r>
              <a:rPr lang="en-US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>
                <a:latin typeface="Arial"/>
                <a:cs typeface="Arial"/>
              </a:rPr>
              <a:t>Partner | AP 1 | AP2 | Consultant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4E52D6-5B43-5542-AE77-538DA88AA076}"/>
              </a:ext>
            </a:extLst>
          </p:cNvPr>
          <p:cNvCxnSpPr/>
          <p:nvPr userDrawn="1"/>
        </p:nvCxnSpPr>
        <p:spPr>
          <a:xfrm>
            <a:off x="6096000" y="1481959"/>
            <a:ext cx="0" cy="2522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539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3219394-7D23-2D4A-882F-9A43159A1193}"/>
              </a:ext>
            </a:extLst>
          </p:cNvPr>
          <p:cNvGrpSpPr/>
          <p:nvPr userDrawn="1"/>
        </p:nvGrpSpPr>
        <p:grpSpPr>
          <a:xfrm flipV="1">
            <a:off x="259306" y="1094763"/>
            <a:ext cx="11656749" cy="45719"/>
            <a:chOff x="57" y="1511752"/>
            <a:chExt cx="9144000" cy="103350"/>
          </a:xfrm>
        </p:grpSpPr>
        <p:sp>
          <p:nvSpPr>
            <p:cNvPr id="9" name="Shape 30">
              <a:extLst>
                <a:ext uri="{FF2B5EF4-FFF2-40B4-BE49-F238E27FC236}">
                  <a16:creationId xmlns:a16="http://schemas.microsoft.com/office/drawing/2014/main" id="{2B40F513-A1FB-5E42-92F9-3786B6C8B7B2}"/>
                </a:ext>
              </a:extLst>
            </p:cNvPr>
            <p:cNvSpPr/>
            <p:nvPr userDrawn="1"/>
          </p:nvSpPr>
          <p:spPr>
            <a:xfrm>
              <a:off x="7356423" y="1512203"/>
              <a:ext cx="89369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0" name="Shape 32">
              <a:extLst>
                <a:ext uri="{FF2B5EF4-FFF2-40B4-BE49-F238E27FC236}">
                  <a16:creationId xmlns:a16="http://schemas.microsoft.com/office/drawing/2014/main" id="{2A770D78-E184-A940-90CD-D6EF4C0C3281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1" name="Shape 33">
              <a:extLst>
                <a:ext uri="{FF2B5EF4-FFF2-40B4-BE49-F238E27FC236}">
                  <a16:creationId xmlns:a16="http://schemas.microsoft.com/office/drawing/2014/main" id="{B47D1D42-9F79-F940-B6C6-6424DEA3F47B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2" name="Shape 32">
              <a:extLst>
                <a:ext uri="{FF2B5EF4-FFF2-40B4-BE49-F238E27FC236}">
                  <a16:creationId xmlns:a16="http://schemas.microsoft.com/office/drawing/2014/main" id="{8FE2F66F-D1CB-7B49-9688-AC7D8F77A003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01C92505-6ECF-364C-BF4F-4DDAC401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74" y="46905"/>
            <a:ext cx="10515600" cy="1114468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A51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7C96710-85EF-DA4E-A382-8BF6773DF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0974" y="1471538"/>
            <a:ext cx="11154214" cy="435133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9E743C-0A10-F64D-9EE3-CCB2CD78BF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7584" y="249339"/>
            <a:ext cx="1658471" cy="637283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8EF6989D-924A-B441-92E4-5C6D7671C364}"/>
              </a:ext>
            </a:extLst>
          </p:cNvPr>
          <p:cNvGrpSpPr/>
          <p:nvPr userDrawn="1"/>
        </p:nvGrpSpPr>
        <p:grpSpPr>
          <a:xfrm flipV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21" name="Shape 30">
              <a:extLst>
                <a:ext uri="{FF2B5EF4-FFF2-40B4-BE49-F238E27FC236}">
                  <a16:creationId xmlns:a16="http://schemas.microsoft.com/office/drawing/2014/main" id="{59AD8D33-6734-BD44-996C-62F3E77094C4}"/>
                </a:ext>
              </a:extLst>
            </p:cNvPr>
            <p:cNvSpPr/>
            <p:nvPr userDrawn="1"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2" name="Shape 32">
              <a:extLst>
                <a:ext uri="{FF2B5EF4-FFF2-40B4-BE49-F238E27FC236}">
                  <a16:creationId xmlns:a16="http://schemas.microsoft.com/office/drawing/2014/main" id="{48D1E93C-E09B-1B43-ACF7-600B19D397EA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3" name="Shape 33">
              <a:extLst>
                <a:ext uri="{FF2B5EF4-FFF2-40B4-BE49-F238E27FC236}">
                  <a16:creationId xmlns:a16="http://schemas.microsoft.com/office/drawing/2014/main" id="{75C57CB0-21BE-F146-B339-33400C035181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4" name="Shape 32">
              <a:extLst>
                <a:ext uri="{FF2B5EF4-FFF2-40B4-BE49-F238E27FC236}">
                  <a16:creationId xmlns:a16="http://schemas.microsoft.com/office/drawing/2014/main" id="{4CB80CF4-F5B9-1248-8F23-2751A17C4038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E3D71B0A-B937-CD45-868D-AC0A17C81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37303" y="6396921"/>
            <a:ext cx="235950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07D4-B9E3-2A43-B06E-1DB15FC84E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3584" y="4590144"/>
            <a:ext cx="9144000" cy="610783"/>
          </a:xfrm>
        </p:spPr>
        <p:txBody>
          <a:bodyPr anchor="t">
            <a:noAutofit/>
          </a:bodyPr>
          <a:lstStyle>
            <a:lvl1pPr algn="l">
              <a:spcAft>
                <a:spcPts val="200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Due Diligence – Month ##, 2019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636C89F-9F1C-2842-8E12-E333E7549699}"/>
              </a:ext>
            </a:extLst>
          </p:cNvPr>
          <p:cNvGrpSpPr/>
          <p:nvPr userDrawn="1"/>
        </p:nvGrpSpPr>
        <p:grpSpPr>
          <a:xfrm flipV="1">
            <a:off x="1063385" y="4311013"/>
            <a:ext cx="9843247" cy="80404"/>
            <a:chOff x="57" y="1511752"/>
            <a:chExt cx="9144000" cy="103350"/>
          </a:xfrm>
        </p:grpSpPr>
        <p:sp>
          <p:nvSpPr>
            <p:cNvPr id="9" name="Shape 30">
              <a:extLst>
                <a:ext uri="{FF2B5EF4-FFF2-40B4-BE49-F238E27FC236}">
                  <a16:creationId xmlns:a16="http://schemas.microsoft.com/office/drawing/2014/main" id="{50915D44-522F-7D46-BAA7-3B2BDE5D76F8}"/>
                </a:ext>
              </a:extLst>
            </p:cNvPr>
            <p:cNvSpPr/>
            <p:nvPr userDrawn="1"/>
          </p:nvSpPr>
          <p:spPr>
            <a:xfrm>
              <a:off x="7356423" y="1512203"/>
              <a:ext cx="89369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0" name="Shape 32">
              <a:extLst>
                <a:ext uri="{FF2B5EF4-FFF2-40B4-BE49-F238E27FC236}">
                  <a16:creationId xmlns:a16="http://schemas.microsoft.com/office/drawing/2014/main" id="{91BADB5B-27F0-0F4E-B54C-1F9479CC5756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1" name="Shape 33">
              <a:extLst>
                <a:ext uri="{FF2B5EF4-FFF2-40B4-BE49-F238E27FC236}">
                  <a16:creationId xmlns:a16="http://schemas.microsoft.com/office/drawing/2014/main" id="{2A295AAD-0462-6048-A84A-6449E2F60E0D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2" name="Shape 32">
              <a:extLst>
                <a:ext uri="{FF2B5EF4-FFF2-40B4-BE49-F238E27FC236}">
                  <a16:creationId xmlns:a16="http://schemas.microsoft.com/office/drawing/2014/main" id="{5B03A68E-C3A0-B942-A216-48D563EC8AB6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F6541798-206F-9442-86C9-B10973A598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7584" y="249339"/>
            <a:ext cx="1658471" cy="63728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B85D4-9C1E-824C-921A-6F90B6F6A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13584" y="5256774"/>
            <a:ext cx="9144000" cy="47251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Marty Abbott | AP | Consultant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9E037BD-480B-E445-89ED-5E38473685B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63625" y="1285875"/>
            <a:ext cx="6337300" cy="21717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en-US"/>
              <a:t>Insert good quality target company logo here – click on image button – (Find one about 500 pixels wide) | Choose “Shape Format -&gt; Crop” to adjust size</a:t>
            </a:r>
          </a:p>
        </p:txBody>
      </p:sp>
    </p:spTree>
    <p:extLst>
      <p:ext uri="{BB962C8B-B14F-4D97-AF65-F5344CB8AC3E}">
        <p14:creationId xmlns:p14="http://schemas.microsoft.com/office/powerpoint/2010/main" val="3688168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KF_Logo_Final_PMS.eps">
            <a:extLst>
              <a:ext uri="{FF2B5EF4-FFF2-40B4-BE49-F238E27FC236}">
                <a16:creationId xmlns:a16="http://schemas.microsoft.com/office/drawing/2014/main" id="{F6B06A05-4B64-2145-B091-0981723491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507" y="611631"/>
            <a:ext cx="2151560" cy="826757"/>
          </a:xfrm>
          <a:prstGeom prst="rect">
            <a:avLst/>
          </a:prstGeom>
        </p:spPr>
      </p:pic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6237267B-3806-984A-9C55-2EF647AA3470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1270859" y="2313727"/>
          <a:ext cx="9655443" cy="261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481">
                  <a:extLst>
                    <a:ext uri="{9D8B030D-6E8A-4147-A177-3AD203B41FA5}">
                      <a16:colId xmlns:a16="http://schemas.microsoft.com/office/drawing/2014/main" val="2322328184"/>
                    </a:ext>
                  </a:extLst>
                </a:gridCol>
                <a:gridCol w="3218481">
                  <a:extLst>
                    <a:ext uri="{9D8B030D-6E8A-4147-A177-3AD203B41FA5}">
                      <a16:colId xmlns:a16="http://schemas.microsoft.com/office/drawing/2014/main" val="1437097648"/>
                    </a:ext>
                  </a:extLst>
                </a:gridCol>
                <a:gridCol w="3218481">
                  <a:extLst>
                    <a:ext uri="{9D8B030D-6E8A-4147-A177-3AD203B41FA5}">
                      <a16:colId xmlns:a16="http://schemas.microsoft.com/office/drawing/2014/main" val="865772661"/>
                    </a:ext>
                  </a:extLst>
                </a:gridCol>
              </a:tblGrid>
              <a:tr h="15808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991690"/>
                  </a:ext>
                </a:extLst>
              </a:tr>
              <a:tr h="1033015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accent1"/>
                          </a:solidFill>
                        </a:rPr>
                        <a:t>Complete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accent1"/>
                          </a:solidFill>
                        </a:rPr>
                        <a:t>Accurate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accent1"/>
                          </a:solidFill>
                        </a:rPr>
                        <a:t>Useful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16731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B4CACF3-ADCF-7A49-9C4E-F5E3126E92BF}"/>
              </a:ext>
            </a:extLst>
          </p:cNvPr>
          <p:cNvSpPr txBox="1"/>
          <p:nvPr userDrawn="1"/>
        </p:nvSpPr>
        <p:spPr>
          <a:xfrm>
            <a:off x="2063932" y="4333447"/>
            <a:ext cx="833410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50"/>
              <a:t>Time restrictions and incomplete or inaccurate information received from the client can affect the level of completeness and accuracy of our analyses, scores and reports. </a:t>
            </a:r>
          </a:p>
          <a:p>
            <a:pPr>
              <a:spcAft>
                <a:spcPts val="600"/>
              </a:spcAft>
            </a:pPr>
            <a:r>
              <a:rPr lang="en-US" sz="1050"/>
              <a:t>AKF Consulting takes no responsibility for any incompleteness or inaccuracy in its analyses, scores or reports arising due to limited time or information or inaccurate information provided.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DF9B76-E417-6F45-A223-AFDA7D6714C2}"/>
              </a:ext>
            </a:extLst>
          </p:cNvPr>
          <p:cNvSpPr txBox="1"/>
          <p:nvPr userDrawn="1"/>
        </p:nvSpPr>
        <p:spPr>
          <a:xfrm>
            <a:off x="838200" y="2440771"/>
            <a:ext cx="105156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/>
              <a:t>AKF Consulting strives to ensure that its analyses, scores and reports are:</a:t>
            </a:r>
            <a:endParaRPr lang="en-US">
              <a:cs typeface="Arial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4656367-004E-B446-8B1E-2D334BF6CCD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95938" y="2927210"/>
            <a:ext cx="766952" cy="7669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A1B7207-8CF9-5047-944B-89DB05458AC3}"/>
              </a:ext>
            </a:extLst>
          </p:cNvPr>
          <p:cNvPicPr>
            <a:picLocks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25473" y="2914336"/>
            <a:ext cx="766952" cy="7669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6B9A95A-BE2F-B043-B1BE-5904C880ED85}"/>
              </a:ext>
            </a:extLst>
          </p:cNvPr>
          <p:cNvPicPr>
            <a:picLocks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867081" y="2927210"/>
            <a:ext cx="766952" cy="7669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7EEC891-ECBD-CC40-A01B-29263C3CE382}"/>
              </a:ext>
            </a:extLst>
          </p:cNvPr>
          <p:cNvPicPr>
            <a:picLocks/>
          </p:cNvPicPr>
          <p:nvPr userDrawn="1"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4304229" y="3054422"/>
            <a:ext cx="486780" cy="48677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EFBBCC0-F4C2-8644-90BC-23C4D0F7153C}"/>
              </a:ext>
            </a:extLst>
          </p:cNvPr>
          <p:cNvPicPr>
            <a:picLocks/>
          </p:cNvPicPr>
          <p:nvPr userDrawn="1"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7440639" y="3062367"/>
            <a:ext cx="486780" cy="48677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7266637-20D8-A140-BC32-FF15B84FBB92}"/>
              </a:ext>
            </a:extLst>
          </p:cNvPr>
          <p:cNvSpPr/>
          <p:nvPr userDrawn="1"/>
        </p:nvSpPr>
        <p:spPr>
          <a:xfrm>
            <a:off x="1632857" y="2200060"/>
            <a:ext cx="8954588" cy="3183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15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KF_Logo_Final_PMS.eps">
            <a:extLst>
              <a:ext uri="{FF2B5EF4-FFF2-40B4-BE49-F238E27FC236}">
                <a16:creationId xmlns:a16="http://schemas.microsoft.com/office/drawing/2014/main" id="{F6B06A05-4B64-2145-B091-0981723491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507" y="611631"/>
            <a:ext cx="2151560" cy="826757"/>
          </a:xfrm>
          <a:prstGeom prst="rect">
            <a:avLst/>
          </a:prstGeom>
        </p:spPr>
      </p:pic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6237267B-3806-984A-9C55-2EF647AA347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89004689"/>
              </p:ext>
            </p:extLst>
          </p:nvPr>
        </p:nvGraphicFramePr>
        <p:xfrm>
          <a:off x="1270859" y="2313727"/>
          <a:ext cx="9655443" cy="261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481">
                  <a:extLst>
                    <a:ext uri="{9D8B030D-6E8A-4147-A177-3AD203B41FA5}">
                      <a16:colId xmlns:a16="http://schemas.microsoft.com/office/drawing/2014/main" val="2322328184"/>
                    </a:ext>
                  </a:extLst>
                </a:gridCol>
                <a:gridCol w="3218481">
                  <a:extLst>
                    <a:ext uri="{9D8B030D-6E8A-4147-A177-3AD203B41FA5}">
                      <a16:colId xmlns:a16="http://schemas.microsoft.com/office/drawing/2014/main" val="1437097648"/>
                    </a:ext>
                  </a:extLst>
                </a:gridCol>
                <a:gridCol w="3218481">
                  <a:extLst>
                    <a:ext uri="{9D8B030D-6E8A-4147-A177-3AD203B41FA5}">
                      <a16:colId xmlns:a16="http://schemas.microsoft.com/office/drawing/2014/main" val="865772661"/>
                    </a:ext>
                  </a:extLst>
                </a:gridCol>
              </a:tblGrid>
              <a:tr h="15808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991690"/>
                  </a:ext>
                </a:extLst>
              </a:tr>
              <a:tr h="1033015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accent1"/>
                          </a:solidFill>
                        </a:rPr>
                        <a:t>Complete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accent1"/>
                          </a:solidFill>
                        </a:rPr>
                        <a:t>Accurate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accent1"/>
                          </a:solidFill>
                        </a:rPr>
                        <a:t>Useful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16731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B4CACF3-ADCF-7A49-9C4E-F5E3126E92BF}"/>
              </a:ext>
            </a:extLst>
          </p:cNvPr>
          <p:cNvSpPr txBox="1"/>
          <p:nvPr userDrawn="1"/>
        </p:nvSpPr>
        <p:spPr>
          <a:xfrm>
            <a:off x="2063932" y="4333447"/>
            <a:ext cx="833410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50"/>
              <a:t>Time restrictions and incomplete or inaccurate information received from the client can affect the level of completeness and accuracy of our analyses, scores and reports. </a:t>
            </a:r>
          </a:p>
          <a:p>
            <a:pPr>
              <a:spcAft>
                <a:spcPts val="600"/>
              </a:spcAft>
            </a:pPr>
            <a:r>
              <a:rPr lang="en-US" sz="1050"/>
              <a:t>AKF Consulting takes no responsibility for any incompleteness or inaccuracy in its analyses, scores or reports arising due to limited time or information or inaccurate information provided.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DF9B76-E417-6F45-A223-AFDA7D6714C2}"/>
              </a:ext>
            </a:extLst>
          </p:cNvPr>
          <p:cNvSpPr txBox="1"/>
          <p:nvPr userDrawn="1"/>
        </p:nvSpPr>
        <p:spPr>
          <a:xfrm>
            <a:off x="838200" y="2440771"/>
            <a:ext cx="105156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/>
              <a:t>AKF Consulting strives to ensure that its analyses, scores and reports are:</a:t>
            </a:r>
            <a:endParaRPr lang="en-US">
              <a:cs typeface="Arial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4656367-004E-B446-8B1E-2D334BF6CCD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95938" y="2927210"/>
            <a:ext cx="766952" cy="7669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A1B7207-8CF9-5047-944B-89DB05458AC3}"/>
              </a:ext>
            </a:extLst>
          </p:cNvPr>
          <p:cNvPicPr>
            <a:picLocks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25473" y="2914336"/>
            <a:ext cx="766952" cy="7669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6B9A95A-BE2F-B043-B1BE-5904C880ED85}"/>
              </a:ext>
            </a:extLst>
          </p:cNvPr>
          <p:cNvPicPr>
            <a:picLocks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867081" y="2927210"/>
            <a:ext cx="766952" cy="7669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7EEC891-ECBD-CC40-A01B-29263C3CE382}"/>
              </a:ext>
            </a:extLst>
          </p:cNvPr>
          <p:cNvPicPr>
            <a:picLocks/>
          </p:cNvPicPr>
          <p:nvPr userDrawn="1"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4304229" y="3054422"/>
            <a:ext cx="486780" cy="48677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EFBBCC0-F4C2-8644-90BC-23C4D0F7153C}"/>
              </a:ext>
            </a:extLst>
          </p:cNvPr>
          <p:cNvPicPr>
            <a:picLocks/>
          </p:cNvPicPr>
          <p:nvPr userDrawn="1"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7440639" y="3062367"/>
            <a:ext cx="486780" cy="48677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7266637-20D8-A140-BC32-FF15B84FBB92}"/>
              </a:ext>
            </a:extLst>
          </p:cNvPr>
          <p:cNvSpPr/>
          <p:nvPr userDrawn="1"/>
        </p:nvSpPr>
        <p:spPr>
          <a:xfrm>
            <a:off x="1632857" y="2200060"/>
            <a:ext cx="8954588" cy="3183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15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0"/>
            <a:ext cx="10972800" cy="1143000"/>
          </a:xfrm>
        </p:spPr>
        <p:txBody>
          <a:bodyPr>
            <a:normAutofit/>
          </a:bodyPr>
          <a:lstStyle>
            <a:lvl1pPr>
              <a:defRPr sz="5333">
                <a:latin typeface="+mj-lt"/>
                <a:ea typeface="Roboto" pitchFamily="2" charset="0"/>
                <a:cs typeface="Roboto" pitchFamily="2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70272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7A9E1A6-52C2-D54E-B557-1E46B6A92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5838" y="3975127"/>
            <a:ext cx="11108988" cy="1213224"/>
          </a:xfrm>
          <a:noFill/>
        </p:spPr>
        <p:txBody>
          <a:bodyPr anchor="ctr">
            <a:normAutofit/>
          </a:bodyPr>
          <a:lstStyle>
            <a:lvl1pPr algn="ctr">
              <a:defRPr sz="4400" b="0">
                <a:solidFill>
                  <a:srgbClr val="1881CA"/>
                </a:solidFill>
                <a:latin typeface="+mn-lt"/>
                <a:ea typeface="Roboto" pitchFamily="2" charset="0"/>
                <a:cs typeface="Roboto" pitchFamily="2" charset="0"/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695498-200B-1140-B6EE-7A1EE5788C5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14168" y="1669649"/>
            <a:ext cx="2563661" cy="2564213"/>
          </a:xfrm>
        </p:spPr>
        <p:txBody>
          <a:bodyPr/>
          <a:lstStyle/>
          <a:p>
            <a:r>
              <a:rPr lang="en-US"/>
              <a:t>Insert icon 300x300 in AKF dark blue R14|G37|B72 #0D2548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7457AD-B1B9-E04C-8E64-04BD4BCA9E46}"/>
              </a:ext>
            </a:extLst>
          </p:cNvPr>
          <p:cNvGrpSpPr/>
          <p:nvPr userDrawn="1"/>
        </p:nvGrpSpPr>
        <p:grpSpPr>
          <a:xfrm flipV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7" name="Shape 30">
              <a:extLst>
                <a:ext uri="{FF2B5EF4-FFF2-40B4-BE49-F238E27FC236}">
                  <a16:creationId xmlns:a16="http://schemas.microsoft.com/office/drawing/2014/main" id="{8F29C8FD-A5A2-7F4E-894B-C618C332C576}"/>
                </a:ext>
              </a:extLst>
            </p:cNvPr>
            <p:cNvSpPr/>
            <p:nvPr userDrawn="1"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8" name="Shape 32">
              <a:extLst>
                <a:ext uri="{FF2B5EF4-FFF2-40B4-BE49-F238E27FC236}">
                  <a16:creationId xmlns:a16="http://schemas.microsoft.com/office/drawing/2014/main" id="{E2074C86-2EE1-6940-920B-587AEEC91622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9" name="Shape 33">
              <a:extLst>
                <a:ext uri="{FF2B5EF4-FFF2-40B4-BE49-F238E27FC236}">
                  <a16:creationId xmlns:a16="http://schemas.microsoft.com/office/drawing/2014/main" id="{8ECC620D-CF6E-AB43-BA58-EABAFA0C3415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0" name="Shape 32">
              <a:extLst>
                <a:ext uri="{FF2B5EF4-FFF2-40B4-BE49-F238E27FC236}">
                  <a16:creationId xmlns:a16="http://schemas.microsoft.com/office/drawing/2014/main" id="{409A01BD-A0A6-274C-ABC1-1ECBE116AD10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8EF12B6-0708-4A4D-BDA9-65978417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37303" y="6396921"/>
            <a:ext cx="235950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90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7A9E1A6-52C2-D54E-B557-1E46B6A9252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5838" y="3975127"/>
            <a:ext cx="11108988" cy="1213224"/>
          </a:xfrm>
          <a:noFill/>
        </p:spPr>
        <p:txBody>
          <a:bodyPr anchor="ctr">
            <a:normAutofit/>
          </a:bodyPr>
          <a:lstStyle>
            <a:lvl1pPr algn="ctr">
              <a:defRPr sz="4400" b="0">
                <a:solidFill>
                  <a:srgbClr val="1881CA"/>
                </a:solidFill>
                <a:latin typeface="+mn-lt"/>
                <a:ea typeface="Roboto" pitchFamily="2" charset="0"/>
                <a:cs typeface="Roboto" pitchFamily="2" charset="0"/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695498-200B-1140-B6EE-7A1EE5788C5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14168" y="1669649"/>
            <a:ext cx="2563661" cy="2564213"/>
          </a:xfrm>
        </p:spPr>
        <p:txBody>
          <a:bodyPr/>
          <a:lstStyle/>
          <a:p>
            <a:r>
              <a:rPr lang="en-US"/>
              <a:t>Insert icon 300x300 in AKF dark blue R14|G37|B72 #0D2548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7457AD-B1B9-E04C-8E64-04BD4BCA9E46}"/>
              </a:ext>
            </a:extLst>
          </p:cNvPr>
          <p:cNvGrpSpPr/>
          <p:nvPr userDrawn="1"/>
        </p:nvGrpSpPr>
        <p:grpSpPr>
          <a:xfrm flipV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7" name="Shape 30">
              <a:extLst>
                <a:ext uri="{FF2B5EF4-FFF2-40B4-BE49-F238E27FC236}">
                  <a16:creationId xmlns:a16="http://schemas.microsoft.com/office/drawing/2014/main" id="{8F29C8FD-A5A2-7F4E-894B-C618C332C576}"/>
                </a:ext>
              </a:extLst>
            </p:cNvPr>
            <p:cNvSpPr/>
            <p:nvPr userDrawn="1"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8" name="Shape 32">
              <a:extLst>
                <a:ext uri="{FF2B5EF4-FFF2-40B4-BE49-F238E27FC236}">
                  <a16:creationId xmlns:a16="http://schemas.microsoft.com/office/drawing/2014/main" id="{E2074C86-2EE1-6940-920B-587AEEC91622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9" name="Shape 33">
              <a:extLst>
                <a:ext uri="{FF2B5EF4-FFF2-40B4-BE49-F238E27FC236}">
                  <a16:creationId xmlns:a16="http://schemas.microsoft.com/office/drawing/2014/main" id="{8ECC620D-CF6E-AB43-BA58-EABAFA0C3415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0" name="Shape 32">
              <a:extLst>
                <a:ext uri="{FF2B5EF4-FFF2-40B4-BE49-F238E27FC236}">
                  <a16:creationId xmlns:a16="http://schemas.microsoft.com/office/drawing/2014/main" id="{409A01BD-A0A6-274C-ABC1-1ECBE116AD10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8EF12B6-0708-4A4D-BDA9-65978417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37303" y="6396921"/>
            <a:ext cx="235950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93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3219394-7D23-2D4A-882F-9A43159A1193}"/>
              </a:ext>
            </a:extLst>
          </p:cNvPr>
          <p:cNvGrpSpPr/>
          <p:nvPr userDrawn="1"/>
        </p:nvGrpSpPr>
        <p:grpSpPr>
          <a:xfrm flipV="1">
            <a:off x="259306" y="1094763"/>
            <a:ext cx="11656749" cy="45719"/>
            <a:chOff x="57" y="1511752"/>
            <a:chExt cx="9144000" cy="103350"/>
          </a:xfrm>
        </p:grpSpPr>
        <p:sp>
          <p:nvSpPr>
            <p:cNvPr id="9" name="Shape 30">
              <a:extLst>
                <a:ext uri="{FF2B5EF4-FFF2-40B4-BE49-F238E27FC236}">
                  <a16:creationId xmlns:a16="http://schemas.microsoft.com/office/drawing/2014/main" id="{2B40F513-A1FB-5E42-92F9-3786B6C8B7B2}"/>
                </a:ext>
              </a:extLst>
            </p:cNvPr>
            <p:cNvSpPr/>
            <p:nvPr userDrawn="1"/>
          </p:nvSpPr>
          <p:spPr>
            <a:xfrm>
              <a:off x="7356423" y="1512203"/>
              <a:ext cx="89369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0" name="Shape 32">
              <a:extLst>
                <a:ext uri="{FF2B5EF4-FFF2-40B4-BE49-F238E27FC236}">
                  <a16:creationId xmlns:a16="http://schemas.microsoft.com/office/drawing/2014/main" id="{2A770D78-E184-A940-90CD-D6EF4C0C3281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1" name="Shape 33">
              <a:extLst>
                <a:ext uri="{FF2B5EF4-FFF2-40B4-BE49-F238E27FC236}">
                  <a16:creationId xmlns:a16="http://schemas.microsoft.com/office/drawing/2014/main" id="{B47D1D42-9F79-F940-B6C6-6424DEA3F47B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2" name="Shape 32">
              <a:extLst>
                <a:ext uri="{FF2B5EF4-FFF2-40B4-BE49-F238E27FC236}">
                  <a16:creationId xmlns:a16="http://schemas.microsoft.com/office/drawing/2014/main" id="{8FE2F66F-D1CB-7B49-9688-AC7D8F77A003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01C92505-6ECF-364C-BF4F-4DDAC401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74" y="46905"/>
            <a:ext cx="10515600" cy="1114468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A51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7C96710-85EF-DA4E-A382-8BF6773DF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0974" y="1471538"/>
            <a:ext cx="11154214" cy="435133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9E743C-0A10-F64D-9EE3-CCB2CD78BF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7584" y="249339"/>
            <a:ext cx="1658471" cy="637283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8EF6989D-924A-B441-92E4-5C6D7671C364}"/>
              </a:ext>
            </a:extLst>
          </p:cNvPr>
          <p:cNvGrpSpPr/>
          <p:nvPr userDrawn="1"/>
        </p:nvGrpSpPr>
        <p:grpSpPr>
          <a:xfrm flipV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21" name="Shape 30">
              <a:extLst>
                <a:ext uri="{FF2B5EF4-FFF2-40B4-BE49-F238E27FC236}">
                  <a16:creationId xmlns:a16="http://schemas.microsoft.com/office/drawing/2014/main" id="{59AD8D33-6734-BD44-996C-62F3E77094C4}"/>
                </a:ext>
              </a:extLst>
            </p:cNvPr>
            <p:cNvSpPr/>
            <p:nvPr userDrawn="1"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2" name="Shape 32">
              <a:extLst>
                <a:ext uri="{FF2B5EF4-FFF2-40B4-BE49-F238E27FC236}">
                  <a16:creationId xmlns:a16="http://schemas.microsoft.com/office/drawing/2014/main" id="{48D1E93C-E09B-1B43-ACF7-600B19D397EA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3" name="Shape 33">
              <a:extLst>
                <a:ext uri="{FF2B5EF4-FFF2-40B4-BE49-F238E27FC236}">
                  <a16:creationId xmlns:a16="http://schemas.microsoft.com/office/drawing/2014/main" id="{75C57CB0-21BE-F146-B339-33400C035181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4" name="Shape 32">
              <a:extLst>
                <a:ext uri="{FF2B5EF4-FFF2-40B4-BE49-F238E27FC236}">
                  <a16:creationId xmlns:a16="http://schemas.microsoft.com/office/drawing/2014/main" id="{4CB80CF4-F5B9-1248-8F23-2751A17C4038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E3D71B0A-B937-CD45-868D-AC0A17C81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37303" y="6396921"/>
            <a:ext cx="235950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97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Header">
  <p:cSld name="8_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81"/>
          <p:cNvGrpSpPr/>
          <p:nvPr/>
        </p:nvGrpSpPr>
        <p:grpSpPr>
          <a:xfrm rot="10800000" flipH="1">
            <a:off x="259306" y="1094763"/>
            <a:ext cx="11656749" cy="45719"/>
            <a:chOff x="57" y="1511752"/>
            <a:chExt cx="9144000" cy="103350"/>
          </a:xfrm>
        </p:grpSpPr>
        <p:sp>
          <p:nvSpPr>
            <p:cNvPr id="28" name="Google Shape;28;p81"/>
            <p:cNvSpPr/>
            <p:nvPr/>
          </p:nvSpPr>
          <p:spPr>
            <a:xfrm>
              <a:off x="7356423" y="1512203"/>
              <a:ext cx="89369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81"/>
            <p:cNvSpPr/>
            <p:nvPr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81"/>
            <p:cNvSpPr/>
            <p:nvPr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81"/>
            <p:cNvSpPr/>
            <p:nvPr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32;p81"/>
          <p:cNvSpPr txBox="1">
            <a:spLocks noGrp="1"/>
          </p:cNvSpPr>
          <p:nvPr>
            <p:ph type="title"/>
          </p:nvPr>
        </p:nvSpPr>
        <p:spPr>
          <a:xfrm>
            <a:off x="424774" y="46905"/>
            <a:ext cx="10515600" cy="11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5193"/>
              </a:buClr>
              <a:buSzPts val="4000"/>
              <a:buFont typeface="Arial"/>
              <a:buNone/>
              <a:defRPr sz="4000">
                <a:solidFill>
                  <a:srgbClr val="0A519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1"/>
          <p:cNvSpPr txBox="1">
            <a:spLocks noGrp="1"/>
          </p:cNvSpPr>
          <p:nvPr>
            <p:ph type="body" idx="1"/>
          </p:nvPr>
        </p:nvSpPr>
        <p:spPr>
          <a:xfrm>
            <a:off x="500974" y="1471538"/>
            <a:ext cx="514679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4" name="Google Shape;34;p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57584" y="249339"/>
            <a:ext cx="1658471" cy="637283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81"/>
          <p:cNvSpPr txBox="1">
            <a:spLocks noGrp="1"/>
          </p:cNvSpPr>
          <p:nvPr>
            <p:ph type="body" idx="2"/>
          </p:nvPr>
        </p:nvSpPr>
        <p:spPr>
          <a:xfrm>
            <a:off x="6334091" y="1471538"/>
            <a:ext cx="514679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36" name="Google Shape;36;p81"/>
          <p:cNvGrpSpPr/>
          <p:nvPr/>
        </p:nvGrpSpPr>
        <p:grpSpPr>
          <a:xfrm rot="10800000" flipH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37" name="Google Shape;37;p81"/>
            <p:cNvSpPr/>
            <p:nvPr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81"/>
            <p:cNvSpPr/>
            <p:nvPr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81"/>
            <p:cNvSpPr/>
            <p:nvPr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81"/>
            <p:cNvSpPr/>
            <p:nvPr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" name="Google Shape;41;p81"/>
          <p:cNvSpPr txBox="1">
            <a:spLocks noGrp="1"/>
          </p:cNvSpPr>
          <p:nvPr>
            <p:ph type="sldNum" idx="12"/>
          </p:nvPr>
        </p:nvSpPr>
        <p:spPr>
          <a:xfrm>
            <a:off x="9637303" y="6396921"/>
            <a:ext cx="23595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162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162FC-B59E-3E4A-992E-765B86B3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37303" y="6396921"/>
            <a:ext cx="235950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633082-67C2-C847-B7CE-C9BECABC32FD}"/>
              </a:ext>
            </a:extLst>
          </p:cNvPr>
          <p:cNvGrpSpPr/>
          <p:nvPr userDrawn="1"/>
        </p:nvGrpSpPr>
        <p:grpSpPr>
          <a:xfrm flipV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14" name="Shape 30">
              <a:extLst>
                <a:ext uri="{FF2B5EF4-FFF2-40B4-BE49-F238E27FC236}">
                  <a16:creationId xmlns:a16="http://schemas.microsoft.com/office/drawing/2014/main" id="{C2178FDA-DF08-934B-8B5B-6638CDE35163}"/>
                </a:ext>
              </a:extLst>
            </p:cNvPr>
            <p:cNvSpPr/>
            <p:nvPr userDrawn="1"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5" name="Shape 32">
              <a:extLst>
                <a:ext uri="{FF2B5EF4-FFF2-40B4-BE49-F238E27FC236}">
                  <a16:creationId xmlns:a16="http://schemas.microsoft.com/office/drawing/2014/main" id="{40EC686D-6117-184A-999F-2DB0D4CD4F1F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6" name="Shape 33">
              <a:extLst>
                <a:ext uri="{FF2B5EF4-FFF2-40B4-BE49-F238E27FC236}">
                  <a16:creationId xmlns:a16="http://schemas.microsoft.com/office/drawing/2014/main" id="{AC5603FB-EA16-0447-A657-FF5219EF47C5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7" name="Shape 32">
              <a:extLst>
                <a:ext uri="{FF2B5EF4-FFF2-40B4-BE49-F238E27FC236}">
                  <a16:creationId xmlns:a16="http://schemas.microsoft.com/office/drawing/2014/main" id="{A1388358-AFF5-7841-B51E-69D67B3663B5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91849-1A61-684D-8124-540CDC580A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7200" y="142870"/>
            <a:ext cx="11287125" cy="4886329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r>
              <a:rPr lang="en-US"/>
              <a:t>Insert RepGen graph here - Export as a .pdf for best quality/minimal file size (Click on image below to import)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9E7E10-D648-0C43-B810-32475D9F7A6A}"/>
              </a:ext>
            </a:extLst>
          </p:cNvPr>
          <p:cNvSpPr txBox="1"/>
          <p:nvPr userDrawn="1"/>
        </p:nvSpPr>
        <p:spPr>
          <a:xfrm rot="16200000">
            <a:off x="11229096" y="2454119"/>
            <a:ext cx="1460656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0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*Definitions Next Page</a:t>
            </a:r>
          </a:p>
        </p:txBody>
      </p:sp>
    </p:spTree>
    <p:extLst>
      <p:ext uri="{BB962C8B-B14F-4D97-AF65-F5344CB8AC3E}">
        <p14:creationId xmlns:p14="http://schemas.microsoft.com/office/powerpoint/2010/main" val="179134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162FC-B59E-3E4A-992E-765B86B3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37303" y="6396921"/>
            <a:ext cx="235950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633082-67C2-C847-B7CE-C9BECABC32FD}"/>
              </a:ext>
            </a:extLst>
          </p:cNvPr>
          <p:cNvGrpSpPr/>
          <p:nvPr userDrawn="1"/>
        </p:nvGrpSpPr>
        <p:grpSpPr>
          <a:xfrm flipV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14" name="Shape 30">
              <a:extLst>
                <a:ext uri="{FF2B5EF4-FFF2-40B4-BE49-F238E27FC236}">
                  <a16:creationId xmlns:a16="http://schemas.microsoft.com/office/drawing/2014/main" id="{C2178FDA-DF08-934B-8B5B-6638CDE35163}"/>
                </a:ext>
              </a:extLst>
            </p:cNvPr>
            <p:cNvSpPr/>
            <p:nvPr userDrawn="1"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5" name="Shape 32">
              <a:extLst>
                <a:ext uri="{FF2B5EF4-FFF2-40B4-BE49-F238E27FC236}">
                  <a16:creationId xmlns:a16="http://schemas.microsoft.com/office/drawing/2014/main" id="{40EC686D-6117-184A-999F-2DB0D4CD4F1F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6" name="Shape 33">
              <a:extLst>
                <a:ext uri="{FF2B5EF4-FFF2-40B4-BE49-F238E27FC236}">
                  <a16:creationId xmlns:a16="http://schemas.microsoft.com/office/drawing/2014/main" id="{AC5603FB-EA16-0447-A657-FF5219EF47C5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7" name="Shape 32">
              <a:extLst>
                <a:ext uri="{FF2B5EF4-FFF2-40B4-BE49-F238E27FC236}">
                  <a16:creationId xmlns:a16="http://schemas.microsoft.com/office/drawing/2014/main" id="{A1388358-AFF5-7841-B51E-69D67B3663B5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6404C53-54C9-E843-A9ED-E06C11BAD0F4}"/>
              </a:ext>
            </a:extLst>
          </p:cNvPr>
          <p:cNvGrpSpPr/>
          <p:nvPr userDrawn="1"/>
        </p:nvGrpSpPr>
        <p:grpSpPr>
          <a:xfrm flipV="1">
            <a:off x="259306" y="1094763"/>
            <a:ext cx="11656749" cy="45719"/>
            <a:chOff x="57" y="1511752"/>
            <a:chExt cx="9144000" cy="103350"/>
          </a:xfrm>
        </p:grpSpPr>
        <p:sp>
          <p:nvSpPr>
            <p:cNvPr id="22" name="Shape 30">
              <a:extLst>
                <a:ext uri="{FF2B5EF4-FFF2-40B4-BE49-F238E27FC236}">
                  <a16:creationId xmlns:a16="http://schemas.microsoft.com/office/drawing/2014/main" id="{C011B568-BB16-C34E-9A63-645B9784B074}"/>
                </a:ext>
              </a:extLst>
            </p:cNvPr>
            <p:cNvSpPr/>
            <p:nvPr userDrawn="1"/>
          </p:nvSpPr>
          <p:spPr>
            <a:xfrm>
              <a:off x="7356423" y="1512203"/>
              <a:ext cx="89369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3" name="Shape 32">
              <a:extLst>
                <a:ext uri="{FF2B5EF4-FFF2-40B4-BE49-F238E27FC236}">
                  <a16:creationId xmlns:a16="http://schemas.microsoft.com/office/drawing/2014/main" id="{92F3DFD9-3E78-5E47-8756-91419E63C4ED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4" name="Shape 33">
              <a:extLst>
                <a:ext uri="{FF2B5EF4-FFF2-40B4-BE49-F238E27FC236}">
                  <a16:creationId xmlns:a16="http://schemas.microsoft.com/office/drawing/2014/main" id="{1A397ADA-5603-AE4A-A1AB-96A039FFAD2B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5" name="Shape 32">
              <a:extLst>
                <a:ext uri="{FF2B5EF4-FFF2-40B4-BE49-F238E27FC236}">
                  <a16:creationId xmlns:a16="http://schemas.microsoft.com/office/drawing/2014/main" id="{EAAA7196-AABD-B840-99F4-29B1F30A41AF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A21292D2-B76F-DE4F-A492-E78F3866B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74" y="46905"/>
            <a:ext cx="10515600" cy="1114468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A51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ABEFB2A-16E3-144B-A6B0-C9C85F1F49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7584" y="249339"/>
            <a:ext cx="1658471" cy="63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66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3219394-7D23-2D4A-882F-9A43159A1193}"/>
              </a:ext>
            </a:extLst>
          </p:cNvPr>
          <p:cNvGrpSpPr/>
          <p:nvPr userDrawn="1"/>
        </p:nvGrpSpPr>
        <p:grpSpPr>
          <a:xfrm flipV="1">
            <a:off x="259306" y="1094763"/>
            <a:ext cx="11656749" cy="45719"/>
            <a:chOff x="57" y="1511752"/>
            <a:chExt cx="9144000" cy="103350"/>
          </a:xfrm>
        </p:grpSpPr>
        <p:sp>
          <p:nvSpPr>
            <p:cNvPr id="9" name="Shape 30">
              <a:extLst>
                <a:ext uri="{FF2B5EF4-FFF2-40B4-BE49-F238E27FC236}">
                  <a16:creationId xmlns:a16="http://schemas.microsoft.com/office/drawing/2014/main" id="{2B40F513-A1FB-5E42-92F9-3786B6C8B7B2}"/>
                </a:ext>
              </a:extLst>
            </p:cNvPr>
            <p:cNvSpPr/>
            <p:nvPr userDrawn="1"/>
          </p:nvSpPr>
          <p:spPr>
            <a:xfrm>
              <a:off x="7356423" y="1512203"/>
              <a:ext cx="89369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0" name="Shape 32">
              <a:extLst>
                <a:ext uri="{FF2B5EF4-FFF2-40B4-BE49-F238E27FC236}">
                  <a16:creationId xmlns:a16="http://schemas.microsoft.com/office/drawing/2014/main" id="{2A770D78-E184-A940-90CD-D6EF4C0C3281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1" name="Shape 33">
              <a:extLst>
                <a:ext uri="{FF2B5EF4-FFF2-40B4-BE49-F238E27FC236}">
                  <a16:creationId xmlns:a16="http://schemas.microsoft.com/office/drawing/2014/main" id="{B47D1D42-9F79-F940-B6C6-6424DEA3F47B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2" name="Shape 32">
              <a:extLst>
                <a:ext uri="{FF2B5EF4-FFF2-40B4-BE49-F238E27FC236}">
                  <a16:creationId xmlns:a16="http://schemas.microsoft.com/office/drawing/2014/main" id="{8FE2F66F-D1CB-7B49-9688-AC7D8F77A003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01C92505-6ECF-364C-BF4F-4DDAC401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74" y="46905"/>
            <a:ext cx="10515600" cy="1114468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A51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7C96710-85EF-DA4E-A382-8BF6773DF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0974" y="1471538"/>
            <a:ext cx="11154214" cy="435133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9E743C-0A10-F64D-9EE3-CCB2CD78BF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7584" y="249339"/>
            <a:ext cx="1658471" cy="637283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8EF6989D-924A-B441-92E4-5C6D7671C364}"/>
              </a:ext>
            </a:extLst>
          </p:cNvPr>
          <p:cNvGrpSpPr/>
          <p:nvPr userDrawn="1"/>
        </p:nvGrpSpPr>
        <p:grpSpPr>
          <a:xfrm flipV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21" name="Shape 30">
              <a:extLst>
                <a:ext uri="{FF2B5EF4-FFF2-40B4-BE49-F238E27FC236}">
                  <a16:creationId xmlns:a16="http://schemas.microsoft.com/office/drawing/2014/main" id="{59AD8D33-6734-BD44-996C-62F3E77094C4}"/>
                </a:ext>
              </a:extLst>
            </p:cNvPr>
            <p:cNvSpPr/>
            <p:nvPr userDrawn="1"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2" name="Shape 32">
              <a:extLst>
                <a:ext uri="{FF2B5EF4-FFF2-40B4-BE49-F238E27FC236}">
                  <a16:creationId xmlns:a16="http://schemas.microsoft.com/office/drawing/2014/main" id="{48D1E93C-E09B-1B43-ACF7-600B19D397EA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3" name="Shape 33">
              <a:extLst>
                <a:ext uri="{FF2B5EF4-FFF2-40B4-BE49-F238E27FC236}">
                  <a16:creationId xmlns:a16="http://schemas.microsoft.com/office/drawing/2014/main" id="{75C57CB0-21BE-F146-B339-33400C035181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4" name="Shape 32">
              <a:extLst>
                <a:ext uri="{FF2B5EF4-FFF2-40B4-BE49-F238E27FC236}">
                  <a16:creationId xmlns:a16="http://schemas.microsoft.com/office/drawing/2014/main" id="{4CB80CF4-F5B9-1248-8F23-2751A17C4038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E3D71B0A-B937-CD45-868D-AC0A17C81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37303" y="6396921"/>
            <a:ext cx="235950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8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3219394-7D23-2D4A-882F-9A43159A1193}"/>
              </a:ext>
            </a:extLst>
          </p:cNvPr>
          <p:cNvGrpSpPr/>
          <p:nvPr userDrawn="1"/>
        </p:nvGrpSpPr>
        <p:grpSpPr>
          <a:xfrm flipV="1">
            <a:off x="259306" y="1094763"/>
            <a:ext cx="11656749" cy="45719"/>
            <a:chOff x="57" y="1511752"/>
            <a:chExt cx="9144000" cy="103350"/>
          </a:xfrm>
        </p:grpSpPr>
        <p:sp>
          <p:nvSpPr>
            <p:cNvPr id="9" name="Shape 30">
              <a:extLst>
                <a:ext uri="{FF2B5EF4-FFF2-40B4-BE49-F238E27FC236}">
                  <a16:creationId xmlns:a16="http://schemas.microsoft.com/office/drawing/2014/main" id="{2B40F513-A1FB-5E42-92F9-3786B6C8B7B2}"/>
                </a:ext>
              </a:extLst>
            </p:cNvPr>
            <p:cNvSpPr/>
            <p:nvPr userDrawn="1"/>
          </p:nvSpPr>
          <p:spPr>
            <a:xfrm>
              <a:off x="7356423" y="1512203"/>
              <a:ext cx="89369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0" name="Shape 32">
              <a:extLst>
                <a:ext uri="{FF2B5EF4-FFF2-40B4-BE49-F238E27FC236}">
                  <a16:creationId xmlns:a16="http://schemas.microsoft.com/office/drawing/2014/main" id="{2A770D78-E184-A940-90CD-D6EF4C0C3281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1" name="Shape 33">
              <a:extLst>
                <a:ext uri="{FF2B5EF4-FFF2-40B4-BE49-F238E27FC236}">
                  <a16:creationId xmlns:a16="http://schemas.microsoft.com/office/drawing/2014/main" id="{B47D1D42-9F79-F940-B6C6-6424DEA3F47B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2" name="Shape 32">
              <a:extLst>
                <a:ext uri="{FF2B5EF4-FFF2-40B4-BE49-F238E27FC236}">
                  <a16:creationId xmlns:a16="http://schemas.microsoft.com/office/drawing/2014/main" id="{8FE2F66F-D1CB-7B49-9688-AC7D8F77A003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01C92505-6ECF-364C-BF4F-4DDAC401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74" y="46905"/>
            <a:ext cx="10515600" cy="1114468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A51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7C96710-85EF-DA4E-A382-8BF6773DF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0974" y="1471538"/>
            <a:ext cx="5146791" cy="435133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9E743C-0A10-F64D-9EE3-CCB2CD78BF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7584" y="249339"/>
            <a:ext cx="1658471" cy="637283"/>
          </a:xfrm>
          <a:prstGeom prst="rect">
            <a:avLst/>
          </a:prstGeom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CA31D9F-058E-9741-A395-BFE6DB03ECA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34091" y="1471538"/>
            <a:ext cx="5146791" cy="435133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9D65A3-82E9-3547-8A50-BB9F788857EE}"/>
              </a:ext>
            </a:extLst>
          </p:cNvPr>
          <p:cNvGrpSpPr/>
          <p:nvPr userDrawn="1"/>
        </p:nvGrpSpPr>
        <p:grpSpPr>
          <a:xfrm flipV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22" name="Shape 30">
              <a:extLst>
                <a:ext uri="{FF2B5EF4-FFF2-40B4-BE49-F238E27FC236}">
                  <a16:creationId xmlns:a16="http://schemas.microsoft.com/office/drawing/2014/main" id="{B9A08D3F-21BD-4F46-ADCF-AA86DD151B10}"/>
                </a:ext>
              </a:extLst>
            </p:cNvPr>
            <p:cNvSpPr/>
            <p:nvPr userDrawn="1"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3" name="Shape 32">
              <a:extLst>
                <a:ext uri="{FF2B5EF4-FFF2-40B4-BE49-F238E27FC236}">
                  <a16:creationId xmlns:a16="http://schemas.microsoft.com/office/drawing/2014/main" id="{134BAD3B-C843-AB4F-9BEE-05DEC1F8E6BB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4" name="Shape 33">
              <a:extLst>
                <a:ext uri="{FF2B5EF4-FFF2-40B4-BE49-F238E27FC236}">
                  <a16:creationId xmlns:a16="http://schemas.microsoft.com/office/drawing/2014/main" id="{52077869-8F99-8543-B83C-1B35EF5D1A05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5" name="Shape 32">
              <a:extLst>
                <a:ext uri="{FF2B5EF4-FFF2-40B4-BE49-F238E27FC236}">
                  <a16:creationId xmlns:a16="http://schemas.microsoft.com/office/drawing/2014/main" id="{F31F7CAE-1B8D-E54E-9A42-CC2B8607EA5F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42422FA2-6CCE-274C-B59B-79DA098A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37303" y="6396921"/>
            <a:ext cx="235950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8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5B9B693F-560B-F242-A09F-2ECEF9DF3C9B}"/>
              </a:ext>
            </a:extLst>
          </p:cNvPr>
          <p:cNvSpPr txBox="1">
            <a:spLocks/>
          </p:cNvSpPr>
          <p:nvPr userDrawn="1"/>
        </p:nvSpPr>
        <p:spPr>
          <a:xfrm>
            <a:off x="1523999" y="4293283"/>
            <a:ext cx="9144001" cy="1641389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67" b="1" kern="1200">
                <a:solidFill>
                  <a:schemeClr val="tx1"/>
                </a:solidFill>
                <a:latin typeface="+mj-lt"/>
                <a:ea typeface="Roboto" pitchFamily="2" charset="0"/>
                <a:cs typeface="Roboto" pitchFamily="2" charset="0"/>
              </a:defRPr>
            </a:lvl1pPr>
          </a:lstStyle>
          <a:p>
            <a:pPr algn="ctr"/>
            <a:r>
              <a:rPr lang="en-US" sz="4400" b="0">
                <a:solidFill>
                  <a:srgbClr val="1881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edit section title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59154BA2-6455-5242-A635-E39D2983ACE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92548" y="1407561"/>
            <a:ext cx="3041151" cy="2817593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r>
              <a:rPr lang="en-US"/>
              <a:t>Insert Noun Project Icon Dark Blue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1692B8-2971-2247-BF67-63F30660951B}"/>
              </a:ext>
            </a:extLst>
          </p:cNvPr>
          <p:cNvGrpSpPr/>
          <p:nvPr userDrawn="1"/>
        </p:nvGrpSpPr>
        <p:grpSpPr>
          <a:xfrm flipV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8" name="Shape 30">
              <a:extLst>
                <a:ext uri="{FF2B5EF4-FFF2-40B4-BE49-F238E27FC236}">
                  <a16:creationId xmlns:a16="http://schemas.microsoft.com/office/drawing/2014/main" id="{DDC1E59A-8ADE-B443-A36A-87F80492EBB0}"/>
                </a:ext>
              </a:extLst>
            </p:cNvPr>
            <p:cNvSpPr/>
            <p:nvPr userDrawn="1"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9" name="Shape 32">
              <a:extLst>
                <a:ext uri="{FF2B5EF4-FFF2-40B4-BE49-F238E27FC236}">
                  <a16:creationId xmlns:a16="http://schemas.microsoft.com/office/drawing/2014/main" id="{83CDDF66-EAC7-CA4D-B204-D034C8B429A9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0" name="Shape 33">
              <a:extLst>
                <a:ext uri="{FF2B5EF4-FFF2-40B4-BE49-F238E27FC236}">
                  <a16:creationId xmlns:a16="http://schemas.microsoft.com/office/drawing/2014/main" id="{E80D10C8-0BBE-EB42-BE50-237A16F6FE8D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1" name="Shape 32">
              <a:extLst>
                <a:ext uri="{FF2B5EF4-FFF2-40B4-BE49-F238E27FC236}">
                  <a16:creationId xmlns:a16="http://schemas.microsoft.com/office/drawing/2014/main" id="{2C75B9A6-0EF9-6D42-B8B6-CD9C466E1F07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CE6F49C-FA57-6B4B-8BBE-2E6EACF3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37303" y="6396921"/>
            <a:ext cx="235950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6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B7457AD-B1B9-E04C-8E64-04BD4BCA9E46}"/>
              </a:ext>
            </a:extLst>
          </p:cNvPr>
          <p:cNvGrpSpPr/>
          <p:nvPr userDrawn="1"/>
        </p:nvGrpSpPr>
        <p:grpSpPr>
          <a:xfrm flipV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7" name="Shape 30">
              <a:extLst>
                <a:ext uri="{FF2B5EF4-FFF2-40B4-BE49-F238E27FC236}">
                  <a16:creationId xmlns:a16="http://schemas.microsoft.com/office/drawing/2014/main" id="{8F29C8FD-A5A2-7F4E-894B-C618C332C576}"/>
                </a:ext>
              </a:extLst>
            </p:cNvPr>
            <p:cNvSpPr/>
            <p:nvPr userDrawn="1"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8" name="Shape 32">
              <a:extLst>
                <a:ext uri="{FF2B5EF4-FFF2-40B4-BE49-F238E27FC236}">
                  <a16:creationId xmlns:a16="http://schemas.microsoft.com/office/drawing/2014/main" id="{E2074C86-2EE1-6940-920B-587AEEC91622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9" name="Shape 33">
              <a:extLst>
                <a:ext uri="{FF2B5EF4-FFF2-40B4-BE49-F238E27FC236}">
                  <a16:creationId xmlns:a16="http://schemas.microsoft.com/office/drawing/2014/main" id="{8ECC620D-CF6E-AB43-BA58-EABAFA0C3415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0" name="Shape 32">
              <a:extLst>
                <a:ext uri="{FF2B5EF4-FFF2-40B4-BE49-F238E27FC236}">
                  <a16:creationId xmlns:a16="http://schemas.microsoft.com/office/drawing/2014/main" id="{409A01BD-A0A6-274C-ABC1-1ECBE116AD10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8EF12B6-0708-4A4D-BDA9-65978417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37303" y="6396921"/>
            <a:ext cx="235950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0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KF_Logo_Final_PMS.eps">
            <a:extLst>
              <a:ext uri="{FF2B5EF4-FFF2-40B4-BE49-F238E27FC236}">
                <a16:creationId xmlns:a16="http://schemas.microsoft.com/office/drawing/2014/main" id="{F6B06A05-4B64-2145-B091-0981723491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9" y="2712656"/>
            <a:ext cx="3728442" cy="14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5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162FC-B59E-3E4A-992E-765B86B3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37303" y="6396921"/>
            <a:ext cx="235950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633082-67C2-C847-B7CE-C9BECABC32FD}"/>
              </a:ext>
            </a:extLst>
          </p:cNvPr>
          <p:cNvGrpSpPr/>
          <p:nvPr userDrawn="1"/>
        </p:nvGrpSpPr>
        <p:grpSpPr>
          <a:xfrm flipV="1">
            <a:off x="0" y="6782928"/>
            <a:ext cx="12195175" cy="84275"/>
            <a:chOff x="57" y="1511752"/>
            <a:chExt cx="9144000" cy="103352"/>
          </a:xfrm>
        </p:grpSpPr>
        <p:sp>
          <p:nvSpPr>
            <p:cNvPr id="14" name="Shape 30">
              <a:extLst>
                <a:ext uri="{FF2B5EF4-FFF2-40B4-BE49-F238E27FC236}">
                  <a16:creationId xmlns:a16="http://schemas.microsoft.com/office/drawing/2014/main" id="{C2178FDA-DF08-934B-8B5B-6638CDE35163}"/>
                </a:ext>
              </a:extLst>
            </p:cNvPr>
            <p:cNvSpPr/>
            <p:nvPr userDrawn="1"/>
          </p:nvSpPr>
          <p:spPr>
            <a:xfrm>
              <a:off x="7356422" y="1512205"/>
              <a:ext cx="89965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5" name="Shape 32">
              <a:extLst>
                <a:ext uri="{FF2B5EF4-FFF2-40B4-BE49-F238E27FC236}">
                  <a16:creationId xmlns:a16="http://schemas.microsoft.com/office/drawing/2014/main" id="{40EC686D-6117-184A-999F-2DB0D4CD4F1F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6" name="Shape 33">
              <a:extLst>
                <a:ext uri="{FF2B5EF4-FFF2-40B4-BE49-F238E27FC236}">
                  <a16:creationId xmlns:a16="http://schemas.microsoft.com/office/drawing/2014/main" id="{AC5603FB-EA16-0447-A657-FF5219EF47C5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17" name="Shape 32">
              <a:extLst>
                <a:ext uri="{FF2B5EF4-FFF2-40B4-BE49-F238E27FC236}">
                  <a16:creationId xmlns:a16="http://schemas.microsoft.com/office/drawing/2014/main" id="{A1388358-AFF5-7841-B51E-69D67B3663B5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6404C53-54C9-E843-A9ED-E06C11BAD0F4}"/>
              </a:ext>
            </a:extLst>
          </p:cNvPr>
          <p:cNvGrpSpPr/>
          <p:nvPr userDrawn="1"/>
        </p:nvGrpSpPr>
        <p:grpSpPr>
          <a:xfrm flipV="1">
            <a:off x="259306" y="1094763"/>
            <a:ext cx="11656749" cy="45719"/>
            <a:chOff x="57" y="1511752"/>
            <a:chExt cx="9144000" cy="103350"/>
          </a:xfrm>
        </p:grpSpPr>
        <p:sp>
          <p:nvSpPr>
            <p:cNvPr id="22" name="Shape 30">
              <a:extLst>
                <a:ext uri="{FF2B5EF4-FFF2-40B4-BE49-F238E27FC236}">
                  <a16:creationId xmlns:a16="http://schemas.microsoft.com/office/drawing/2014/main" id="{C011B568-BB16-C34E-9A63-645B9784B074}"/>
                </a:ext>
              </a:extLst>
            </p:cNvPr>
            <p:cNvSpPr/>
            <p:nvPr userDrawn="1"/>
          </p:nvSpPr>
          <p:spPr>
            <a:xfrm>
              <a:off x="7356423" y="1512203"/>
              <a:ext cx="893699" cy="102899"/>
            </a:xfrm>
            <a:prstGeom prst="rect">
              <a:avLst/>
            </a:prstGeom>
            <a:solidFill>
              <a:srgbClr val="2C618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3" name="Shape 32">
              <a:extLst>
                <a:ext uri="{FF2B5EF4-FFF2-40B4-BE49-F238E27FC236}">
                  <a16:creationId xmlns:a16="http://schemas.microsoft.com/office/drawing/2014/main" id="{92F3DFD9-3E78-5E47-8756-91419E63C4ED}"/>
                </a:ext>
              </a:extLst>
            </p:cNvPr>
            <p:cNvSpPr/>
            <p:nvPr userDrawn="1"/>
          </p:nvSpPr>
          <p:spPr>
            <a:xfrm>
              <a:off x="57" y="1512203"/>
              <a:ext cx="893699" cy="102899"/>
            </a:xfrm>
            <a:prstGeom prst="rect">
              <a:avLst/>
            </a:prstGeom>
            <a:solidFill>
              <a:srgbClr val="7ECEF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4" name="Shape 33">
              <a:extLst>
                <a:ext uri="{FF2B5EF4-FFF2-40B4-BE49-F238E27FC236}">
                  <a16:creationId xmlns:a16="http://schemas.microsoft.com/office/drawing/2014/main" id="{1A397ADA-5603-AE4A-A1AB-96A039FFAD2B}"/>
                </a:ext>
              </a:extLst>
            </p:cNvPr>
            <p:cNvSpPr/>
            <p:nvPr userDrawn="1"/>
          </p:nvSpPr>
          <p:spPr>
            <a:xfrm>
              <a:off x="893766" y="1512203"/>
              <a:ext cx="6462600" cy="102899"/>
            </a:xfrm>
            <a:prstGeom prst="rect">
              <a:avLst/>
            </a:prstGeom>
            <a:solidFill>
              <a:srgbClr val="2185C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  <p:sp>
          <p:nvSpPr>
            <p:cNvPr id="25" name="Shape 32">
              <a:extLst>
                <a:ext uri="{FF2B5EF4-FFF2-40B4-BE49-F238E27FC236}">
                  <a16:creationId xmlns:a16="http://schemas.microsoft.com/office/drawing/2014/main" id="{EAAA7196-AABD-B840-99F4-29B1F30A41AF}"/>
                </a:ext>
              </a:extLst>
            </p:cNvPr>
            <p:cNvSpPr/>
            <p:nvPr userDrawn="1"/>
          </p:nvSpPr>
          <p:spPr>
            <a:xfrm>
              <a:off x="8250358" y="1511752"/>
              <a:ext cx="893699" cy="102899"/>
            </a:xfrm>
            <a:prstGeom prst="rect">
              <a:avLst/>
            </a:prstGeom>
            <a:solidFill>
              <a:srgbClr val="1D405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latin typeface="Arial" panose="020B0604020202020204" pitchFamily="34" charset="0"/>
                <a:ea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A21292D2-B76F-DE4F-A492-E78F3866B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74" y="46905"/>
            <a:ext cx="10515600" cy="1114468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A51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ABEFB2A-16E3-144B-A6B0-C9C85F1F49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7584" y="249339"/>
            <a:ext cx="1658471" cy="63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78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4C97D-7E38-3346-AFC8-002E40752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DB7F9-FE75-544E-98EE-9B4004759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48B5B-A1FA-6843-B00B-09EFBE9C8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E03A9EC-BE6C-4F44-A4D2-F3A3CEB68F67}" type="datetime1">
              <a:rPr lang="en-US" smtClean="0"/>
              <a:pPr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7957D-E16B-1C4B-A969-AD30FF658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2B924-F900-9641-A53D-D751B03A6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7DE2F4-3F3C-AC4C-92C3-F8BFFD17E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1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60" r:id="rId4"/>
    <p:sldLayoutId id="2147483661" r:id="rId5"/>
    <p:sldLayoutId id="2147483679" r:id="rId6"/>
    <p:sldLayoutId id="2147483655" r:id="rId7"/>
    <p:sldLayoutId id="2147483676" r:id="rId8"/>
    <p:sldLayoutId id="2147483684" r:id="rId9"/>
    <p:sldLayoutId id="2147483685" r:id="rId10"/>
    <p:sldLayoutId id="2147483672" r:id="rId11"/>
    <p:sldLayoutId id="2147483691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2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DB6840-C4F9-FE4B-8C9A-BEC96164C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Availability Risk for Distributed Systems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DBB51A-1034-D245-B882-EE6DDCD47987}"/>
              </a:ext>
            </a:extLst>
          </p:cNvPr>
          <p:cNvSpPr txBox="1"/>
          <p:nvPr/>
        </p:nvSpPr>
        <p:spPr>
          <a:xfrm>
            <a:off x="4264270" y="1334321"/>
            <a:ext cx="2891348" cy="36933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chemeClr val="dk1"/>
                </a:solidFill>
                <a:latin typeface="Avenir Book"/>
                <a:ea typeface="+mn-ea"/>
                <a:cs typeface="Avenir Book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RISK of Service Failure</a:t>
            </a: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5D0BE026-6384-943A-8F3A-130D128EEE3C}"/>
              </a:ext>
            </a:extLst>
          </p:cNvPr>
          <p:cNvGrpSpPr/>
          <p:nvPr/>
        </p:nvGrpSpPr>
        <p:grpSpPr>
          <a:xfrm>
            <a:off x="5050550" y="3506127"/>
            <a:ext cx="2083852" cy="586602"/>
            <a:chOff x="5738346" y="3263236"/>
            <a:chExt cx="2083852" cy="586602"/>
          </a:xfrm>
          <a:noFill/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9AABE45-CB53-AA46-AC50-5C861181E035}"/>
                </a:ext>
              </a:extLst>
            </p:cNvPr>
            <p:cNvSpPr txBox="1"/>
            <p:nvPr/>
          </p:nvSpPr>
          <p:spPr>
            <a:xfrm>
              <a:off x="5738346" y="3572839"/>
              <a:ext cx="2020216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Fault Isolation Architecture</a:t>
              </a:r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id="{E3B75E64-34D9-E347-BF4E-15009099499A}"/>
                </a:ext>
              </a:extLst>
            </p:cNvPr>
            <p:cNvSpPr/>
            <p:nvPr/>
          </p:nvSpPr>
          <p:spPr bwMode="auto">
            <a:xfrm rot="5400000">
              <a:off x="6673589" y="2391627"/>
              <a:ext cx="276999" cy="2020218"/>
            </a:xfrm>
            <a:prstGeom prst="rightBrace">
              <a:avLst>
                <a:gd name="adj1" fmla="val 73129"/>
                <a:gd name="adj2" fmla="val 50388"/>
              </a:avLst>
            </a:prstGeom>
            <a:grp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ＭＳ Ｐゴシック" pitchFamily="80" charset="-128"/>
                <a:cs typeface="Avenir Book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B415D3-D2EE-7C89-D058-DFA7E4A3F4CC}"/>
              </a:ext>
            </a:extLst>
          </p:cNvPr>
          <p:cNvGrpSpPr/>
          <p:nvPr/>
        </p:nvGrpSpPr>
        <p:grpSpPr>
          <a:xfrm>
            <a:off x="2168253" y="1703652"/>
            <a:ext cx="7104245" cy="717569"/>
            <a:chOff x="2387709" y="1703652"/>
            <a:chExt cx="7104245" cy="71756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F6768C-A5C6-4049-942D-09E436D12B8B}"/>
                </a:ext>
              </a:extLst>
            </p:cNvPr>
            <p:cNvSpPr txBox="1"/>
            <p:nvPr/>
          </p:nvSpPr>
          <p:spPr>
            <a:xfrm>
              <a:off x="2387709" y="2144222"/>
              <a:ext cx="202812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A5193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Probability of an Incident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22528F9-17A4-6249-8F7B-50761D1E8276}"/>
                </a:ext>
              </a:extLst>
            </p:cNvPr>
            <p:cNvSpPr txBox="1"/>
            <p:nvPr/>
          </p:nvSpPr>
          <p:spPr>
            <a:xfrm>
              <a:off x="7861611" y="2144222"/>
              <a:ext cx="1630343" cy="27699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 of Incident</a:t>
              </a: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EED34D36-9A8A-5C7C-A34A-BA78A32F7AC5}"/>
                </a:ext>
              </a:extLst>
            </p:cNvPr>
            <p:cNvCxnSpPr>
              <a:cxnSpLocks/>
              <a:stCxn id="30" idx="2"/>
              <a:endCxn id="31" idx="0"/>
            </p:cNvCxnSpPr>
            <p:nvPr/>
          </p:nvCxnSpPr>
          <p:spPr>
            <a:xfrm rot="5400000">
              <a:off x="4439205" y="666218"/>
              <a:ext cx="440569" cy="251543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71EBE9A9-B6B2-14BD-D13E-E11B531424F0}"/>
                </a:ext>
              </a:extLst>
            </p:cNvPr>
            <p:cNvCxnSpPr>
              <a:cxnSpLocks/>
              <a:stCxn id="30" idx="2"/>
              <a:endCxn id="33" idx="0"/>
            </p:cNvCxnSpPr>
            <p:nvPr/>
          </p:nvCxnSpPr>
          <p:spPr>
            <a:xfrm rot="16200000" flipH="1">
              <a:off x="7076711" y="544149"/>
              <a:ext cx="440569" cy="275957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2CEF687-6021-DD01-9526-2C685CCD504D}"/>
              </a:ext>
            </a:extLst>
          </p:cNvPr>
          <p:cNvGrpSpPr/>
          <p:nvPr/>
        </p:nvGrpSpPr>
        <p:grpSpPr>
          <a:xfrm>
            <a:off x="939410" y="2421220"/>
            <a:ext cx="3892250" cy="845315"/>
            <a:chOff x="1158866" y="2421220"/>
            <a:chExt cx="3892250" cy="845315"/>
          </a:xfrm>
          <a:noFill/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EAD0832-10A1-EA48-84D8-E3175603F641}"/>
                </a:ext>
              </a:extLst>
            </p:cNvPr>
            <p:cNvSpPr txBox="1"/>
            <p:nvPr/>
          </p:nvSpPr>
          <p:spPr>
            <a:xfrm>
              <a:off x="2851843" y="2804870"/>
              <a:ext cx="1087157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Release Size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8AFD01A-54CA-354F-8A96-0837F60163DB}"/>
                </a:ext>
              </a:extLst>
            </p:cNvPr>
            <p:cNvSpPr txBox="1"/>
            <p:nvPr/>
          </p:nvSpPr>
          <p:spPr>
            <a:xfrm>
              <a:off x="4376477" y="2804870"/>
              <a:ext cx="674639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Testing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700AE71-711A-EA21-4EE6-437B43A04B37}"/>
                </a:ext>
              </a:extLst>
            </p:cNvPr>
            <p:cNvSpPr txBox="1"/>
            <p:nvPr/>
          </p:nvSpPr>
          <p:spPr>
            <a:xfrm>
              <a:off x="1158866" y="2804870"/>
              <a:ext cx="1202138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Components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in Call Chains</a:t>
              </a:r>
            </a:p>
          </p:txBody>
        </p:sp>
        <p:cxnSp>
          <p:nvCxnSpPr>
            <p:cNvPr id="27" name="Elbow Connector 26">
              <a:extLst>
                <a:ext uri="{FF2B5EF4-FFF2-40B4-BE49-F238E27FC236}">
                  <a16:creationId xmlns:a16="http://schemas.microsoft.com/office/drawing/2014/main" id="{264DAAC9-B0AD-C369-60A9-DCBD29AF5203}"/>
                </a:ext>
              </a:extLst>
            </p:cNvPr>
            <p:cNvCxnSpPr>
              <a:cxnSpLocks/>
              <a:stCxn id="31" idx="2"/>
              <a:endCxn id="12" idx="0"/>
            </p:cNvCxnSpPr>
            <p:nvPr/>
          </p:nvCxnSpPr>
          <p:spPr>
            <a:xfrm rot="5400000">
              <a:off x="2382932" y="1798224"/>
              <a:ext cx="383649" cy="162964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>
              <a:extLst>
                <a:ext uri="{FF2B5EF4-FFF2-40B4-BE49-F238E27FC236}">
                  <a16:creationId xmlns:a16="http://schemas.microsoft.com/office/drawing/2014/main" id="{A54B4D26-4E13-B89A-2F83-F815B210F908}"/>
                </a:ext>
              </a:extLst>
            </p:cNvPr>
            <p:cNvCxnSpPr>
              <a:cxnSpLocks/>
              <a:stCxn id="31" idx="2"/>
              <a:endCxn id="34" idx="0"/>
            </p:cNvCxnSpPr>
            <p:nvPr/>
          </p:nvCxnSpPr>
          <p:spPr>
            <a:xfrm rot="16200000" flipH="1">
              <a:off x="3200675" y="2610122"/>
              <a:ext cx="383649" cy="5845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Elbow Connector 64">
              <a:extLst>
                <a:ext uri="{FF2B5EF4-FFF2-40B4-BE49-F238E27FC236}">
                  <a16:creationId xmlns:a16="http://schemas.microsoft.com/office/drawing/2014/main" id="{044FF3C1-7E26-6EC0-28B5-4D5CF7969385}"/>
                </a:ext>
              </a:extLst>
            </p:cNvPr>
            <p:cNvCxnSpPr>
              <a:cxnSpLocks/>
              <a:stCxn id="31" idx="2"/>
              <a:endCxn id="35" idx="0"/>
            </p:cNvCxnSpPr>
            <p:nvPr/>
          </p:nvCxnSpPr>
          <p:spPr>
            <a:xfrm rot="16200000" flipH="1">
              <a:off x="3859863" y="1950935"/>
              <a:ext cx="383649" cy="132422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5EE0FEF-F266-F2CB-5869-5A7FF32A449F}"/>
              </a:ext>
            </a:extLst>
          </p:cNvPr>
          <p:cNvGrpSpPr/>
          <p:nvPr/>
        </p:nvGrpSpPr>
        <p:grpSpPr>
          <a:xfrm>
            <a:off x="5108372" y="2421220"/>
            <a:ext cx="5797090" cy="1015797"/>
            <a:chOff x="5327828" y="2421220"/>
            <a:chExt cx="5797090" cy="1015797"/>
          </a:xfrm>
          <a:noFill/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843A2DE-EF94-A24E-8ED2-5DCBE16F9B42}"/>
                </a:ext>
              </a:extLst>
            </p:cNvPr>
            <p:cNvSpPr txBox="1"/>
            <p:nvPr/>
          </p:nvSpPr>
          <p:spPr>
            <a:xfrm>
              <a:off x="10329417" y="2796473"/>
              <a:ext cx="795501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Duration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1275E7E-1F01-004D-B33A-EC2FC6FEDAC9}"/>
                </a:ext>
              </a:extLst>
            </p:cNvPr>
            <p:cNvSpPr txBox="1"/>
            <p:nvPr/>
          </p:nvSpPr>
          <p:spPr>
            <a:xfrm>
              <a:off x="5327828" y="2790686"/>
              <a:ext cx="926856" cy="646331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%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Customers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Impacted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4B41F15-40A9-ED43-BE6C-83A9D0704D32}"/>
                </a:ext>
              </a:extLst>
            </p:cNvPr>
            <p:cNvSpPr txBox="1"/>
            <p:nvPr/>
          </p:nvSpPr>
          <p:spPr>
            <a:xfrm>
              <a:off x="6307977" y="2790686"/>
              <a:ext cx="1064031" cy="646331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%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Transactions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Impacted</a:t>
              </a:r>
            </a:p>
          </p:txBody>
        </p:sp>
        <p:cxnSp>
          <p:nvCxnSpPr>
            <p:cNvPr id="69" name="Elbow Connector 68">
              <a:extLst>
                <a:ext uri="{FF2B5EF4-FFF2-40B4-BE49-F238E27FC236}">
                  <a16:creationId xmlns:a16="http://schemas.microsoft.com/office/drawing/2014/main" id="{10570281-8FA1-E05B-15F1-4B6A59DFAD5C}"/>
                </a:ext>
              </a:extLst>
            </p:cNvPr>
            <p:cNvCxnSpPr>
              <a:cxnSpLocks/>
              <a:stCxn id="33" idx="2"/>
              <a:endCxn id="50" idx="0"/>
            </p:cNvCxnSpPr>
            <p:nvPr/>
          </p:nvCxnSpPr>
          <p:spPr>
            <a:xfrm rot="5400000">
              <a:off x="7049288" y="1163190"/>
              <a:ext cx="369465" cy="288552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71">
              <a:extLst>
                <a:ext uri="{FF2B5EF4-FFF2-40B4-BE49-F238E27FC236}">
                  <a16:creationId xmlns:a16="http://schemas.microsoft.com/office/drawing/2014/main" id="{1EBD9A59-4ADF-7811-1375-C5493CE1C456}"/>
                </a:ext>
              </a:extLst>
            </p:cNvPr>
            <p:cNvCxnSpPr>
              <a:cxnSpLocks/>
              <a:stCxn id="33" idx="2"/>
              <a:endCxn id="51" idx="0"/>
            </p:cNvCxnSpPr>
            <p:nvPr/>
          </p:nvCxnSpPr>
          <p:spPr>
            <a:xfrm rot="5400000">
              <a:off x="7573656" y="1687558"/>
              <a:ext cx="369465" cy="183679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>
              <a:extLst>
                <a:ext uri="{FF2B5EF4-FFF2-40B4-BE49-F238E27FC236}">
                  <a16:creationId xmlns:a16="http://schemas.microsoft.com/office/drawing/2014/main" id="{B212EE94-6994-D11C-CB39-46287F39758D}"/>
                </a:ext>
              </a:extLst>
            </p:cNvPr>
            <p:cNvCxnSpPr>
              <a:cxnSpLocks/>
              <a:stCxn id="33" idx="2"/>
              <a:endCxn id="32" idx="0"/>
            </p:cNvCxnSpPr>
            <p:nvPr/>
          </p:nvCxnSpPr>
          <p:spPr>
            <a:xfrm rot="16200000" flipH="1">
              <a:off x="9508253" y="1577558"/>
              <a:ext cx="375252" cy="206257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A3FA101F-8162-2FDF-963A-4B9DD16B7805}"/>
              </a:ext>
            </a:extLst>
          </p:cNvPr>
          <p:cNvGrpSpPr/>
          <p:nvPr/>
        </p:nvGrpSpPr>
        <p:grpSpPr>
          <a:xfrm>
            <a:off x="7436595" y="3073471"/>
            <a:ext cx="4025263" cy="935413"/>
            <a:chOff x="7656051" y="3073471"/>
            <a:chExt cx="4025263" cy="935413"/>
          </a:xfrm>
          <a:noFill/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5C6AD55-3CEF-934F-8DDD-953D468DEE97}"/>
                </a:ext>
              </a:extLst>
            </p:cNvPr>
            <p:cNvSpPr txBox="1"/>
            <p:nvPr/>
          </p:nvSpPr>
          <p:spPr>
            <a:xfrm>
              <a:off x="7656051" y="3547219"/>
              <a:ext cx="960739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Time To Detect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D928978-F459-514E-823A-E352EBFB54D8}"/>
                </a:ext>
              </a:extLst>
            </p:cNvPr>
            <p:cNvSpPr txBox="1"/>
            <p:nvPr/>
          </p:nvSpPr>
          <p:spPr>
            <a:xfrm>
              <a:off x="10533405" y="3537761"/>
              <a:ext cx="1147909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900">
                  <a:latin typeface="Avenir Book"/>
                  <a:cs typeface="Avenir Book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</a:rPr>
                <a:t>Time To Resolve</a:t>
              </a:r>
            </a:p>
          </p:txBody>
        </p:sp>
        <p:cxnSp>
          <p:nvCxnSpPr>
            <p:cNvPr id="93" name="Elbow Connector 92">
              <a:extLst>
                <a:ext uri="{FF2B5EF4-FFF2-40B4-BE49-F238E27FC236}">
                  <a16:creationId xmlns:a16="http://schemas.microsoft.com/office/drawing/2014/main" id="{DB4E604D-E1A1-CF3F-D945-41E93ABBCFCE}"/>
                </a:ext>
              </a:extLst>
            </p:cNvPr>
            <p:cNvCxnSpPr>
              <a:cxnSpLocks/>
              <a:stCxn id="32" idx="2"/>
              <a:endCxn id="37" idx="0"/>
            </p:cNvCxnSpPr>
            <p:nvPr/>
          </p:nvCxnSpPr>
          <p:spPr>
            <a:xfrm rot="16200000" flipH="1">
              <a:off x="10685120" y="3115520"/>
              <a:ext cx="464289" cy="38019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lbow Connector 95">
              <a:extLst>
                <a:ext uri="{FF2B5EF4-FFF2-40B4-BE49-F238E27FC236}">
                  <a16:creationId xmlns:a16="http://schemas.microsoft.com/office/drawing/2014/main" id="{F210BB6F-3CF1-A583-A24F-8A2821A1DE08}"/>
                </a:ext>
              </a:extLst>
            </p:cNvPr>
            <p:cNvCxnSpPr>
              <a:cxnSpLocks/>
              <a:stCxn id="32" idx="2"/>
              <a:endCxn id="36" idx="0"/>
            </p:cNvCxnSpPr>
            <p:nvPr/>
          </p:nvCxnSpPr>
          <p:spPr>
            <a:xfrm rot="5400000">
              <a:off x="9194922" y="2014972"/>
              <a:ext cx="473747" cy="259074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CBFC3B4D-0CAC-540C-25E5-825D8A6CCABB}"/>
              </a:ext>
            </a:extLst>
          </p:cNvPr>
          <p:cNvGrpSpPr/>
          <p:nvPr/>
        </p:nvGrpSpPr>
        <p:grpSpPr>
          <a:xfrm>
            <a:off x="7436595" y="4015233"/>
            <a:ext cx="960739" cy="863419"/>
            <a:chOff x="8451931" y="3908773"/>
            <a:chExt cx="960739" cy="863419"/>
          </a:xfrm>
          <a:noFill/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E3BCD6A-78F6-844E-AEB7-46AE4FCE9547}"/>
                </a:ext>
              </a:extLst>
            </p:cNvPr>
            <p:cNvSpPr txBox="1"/>
            <p:nvPr/>
          </p:nvSpPr>
          <p:spPr>
            <a:xfrm>
              <a:off x="8451931" y="4125861"/>
              <a:ext cx="960739" cy="646331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Business Metric Monitoring</a:t>
              </a:r>
            </a:p>
          </p:txBody>
        </p:sp>
        <p:cxnSp>
          <p:nvCxnSpPr>
            <p:cNvPr id="99" name="Elbow Connector 98">
              <a:extLst>
                <a:ext uri="{FF2B5EF4-FFF2-40B4-BE49-F238E27FC236}">
                  <a16:creationId xmlns:a16="http://schemas.microsoft.com/office/drawing/2014/main" id="{9FBD7D4C-B9DA-4001-B614-3BAAEB876919}"/>
                </a:ext>
              </a:extLst>
            </p:cNvPr>
            <p:cNvCxnSpPr>
              <a:cxnSpLocks/>
              <a:stCxn id="36" idx="2"/>
              <a:endCxn id="38" idx="0"/>
            </p:cNvCxnSpPr>
            <p:nvPr/>
          </p:nvCxnSpPr>
          <p:spPr>
            <a:xfrm rot="5400000">
              <a:off x="8820583" y="4014142"/>
              <a:ext cx="223437" cy="1270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5C4660B0-69BE-0E4A-16A0-A0C98F743693}"/>
              </a:ext>
            </a:extLst>
          </p:cNvPr>
          <p:cNvGrpSpPr/>
          <p:nvPr/>
        </p:nvGrpSpPr>
        <p:grpSpPr>
          <a:xfrm>
            <a:off x="9668184" y="3999426"/>
            <a:ext cx="1566931" cy="544167"/>
            <a:chOff x="10675850" y="3912985"/>
            <a:chExt cx="1566931" cy="544167"/>
          </a:xfrm>
          <a:noFill/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1E49524-4101-A442-8E03-BC85B489C5CE}"/>
                </a:ext>
              </a:extLst>
            </p:cNvPr>
            <p:cNvSpPr txBox="1"/>
            <p:nvPr/>
          </p:nvSpPr>
          <p:spPr>
            <a:xfrm>
              <a:off x="10675850" y="4185113"/>
              <a:ext cx="771365" cy="27203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Rollback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C8718CE-E0FE-B043-9A0C-661D5157D1EB}"/>
                </a:ext>
              </a:extLst>
            </p:cNvPr>
            <p:cNvSpPr txBox="1"/>
            <p:nvPr/>
          </p:nvSpPr>
          <p:spPr>
            <a:xfrm>
              <a:off x="11548360" y="4177453"/>
              <a:ext cx="694421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Disable</a:t>
              </a:r>
            </a:p>
          </p:txBody>
        </p:sp>
        <p:cxnSp>
          <p:nvCxnSpPr>
            <p:cNvPr id="102" name="Elbow Connector 101">
              <a:extLst>
                <a:ext uri="{FF2B5EF4-FFF2-40B4-BE49-F238E27FC236}">
                  <a16:creationId xmlns:a16="http://schemas.microsoft.com/office/drawing/2014/main" id="{99A06F8F-F31F-F32F-6656-B0BA3483AC1A}"/>
                </a:ext>
              </a:extLst>
            </p:cNvPr>
            <p:cNvCxnSpPr>
              <a:cxnSpLocks/>
              <a:stCxn id="37" idx="2"/>
              <a:endCxn id="39" idx="0"/>
            </p:cNvCxnSpPr>
            <p:nvPr/>
          </p:nvCxnSpPr>
          <p:spPr>
            <a:xfrm rot="5400000">
              <a:off x="11342488" y="3632031"/>
              <a:ext cx="272128" cy="83403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>
              <a:extLst>
                <a:ext uri="{FF2B5EF4-FFF2-40B4-BE49-F238E27FC236}">
                  <a16:creationId xmlns:a16="http://schemas.microsoft.com/office/drawing/2014/main" id="{A4623B11-55BF-C6D3-460B-F2A585511764}"/>
                </a:ext>
              </a:extLst>
            </p:cNvPr>
            <p:cNvCxnSpPr>
              <a:cxnSpLocks/>
              <a:stCxn id="37" idx="2"/>
              <a:endCxn id="62" idx="0"/>
            </p:cNvCxnSpPr>
            <p:nvPr/>
          </p:nvCxnSpPr>
          <p:spPr>
            <a:xfrm rot="16200000" flipH="1">
              <a:off x="11763336" y="4045218"/>
              <a:ext cx="264468" cy="1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7F71C2E-1042-2661-4B14-1AB065652664}"/>
              </a:ext>
            </a:extLst>
          </p:cNvPr>
          <p:cNvGrpSpPr/>
          <p:nvPr/>
        </p:nvGrpSpPr>
        <p:grpSpPr>
          <a:xfrm>
            <a:off x="162613" y="4331164"/>
            <a:ext cx="2183193" cy="1635189"/>
            <a:chOff x="382069" y="4331164"/>
            <a:chExt cx="2183193" cy="1635189"/>
          </a:xfrm>
          <a:noFill/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F7F0FF42-1877-DA76-AD1E-0F00620E910E}"/>
                </a:ext>
              </a:extLst>
            </p:cNvPr>
            <p:cNvSpPr txBox="1"/>
            <p:nvPr/>
          </p:nvSpPr>
          <p:spPr>
            <a:xfrm>
              <a:off x="1450370" y="5135356"/>
              <a:ext cx="1114892" cy="830997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Cyclomatic Complexity of each Component</a:t>
              </a:r>
            </a:p>
          </p:txBody>
        </p:sp>
        <p:cxnSp>
          <p:nvCxnSpPr>
            <p:cNvPr id="116" name="Elbow Connector 115">
              <a:extLst>
                <a:ext uri="{FF2B5EF4-FFF2-40B4-BE49-F238E27FC236}">
                  <a16:creationId xmlns:a16="http://schemas.microsoft.com/office/drawing/2014/main" id="{B1CAD0B8-9AAF-E7CF-5A41-318A313B29D2}"/>
                </a:ext>
              </a:extLst>
            </p:cNvPr>
            <p:cNvCxnSpPr>
              <a:cxnSpLocks/>
              <a:stCxn id="14" idx="2"/>
              <a:endCxn id="110" idx="0"/>
            </p:cNvCxnSpPr>
            <p:nvPr/>
          </p:nvCxnSpPr>
          <p:spPr>
            <a:xfrm rot="5400000">
              <a:off x="1674825" y="4664156"/>
              <a:ext cx="804192" cy="138209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Elbow Connector 121">
              <a:extLst>
                <a:ext uri="{FF2B5EF4-FFF2-40B4-BE49-F238E27FC236}">
                  <a16:creationId xmlns:a16="http://schemas.microsoft.com/office/drawing/2014/main" id="{B393157C-2FEC-E17C-26B5-FF2CFC1C30DF}"/>
                </a:ext>
              </a:extLst>
            </p:cNvPr>
            <p:cNvCxnSpPr>
              <a:cxnSpLocks/>
              <a:stCxn id="14" idx="2"/>
              <a:endCxn id="171" idx="0"/>
            </p:cNvCxnSpPr>
            <p:nvPr/>
          </p:nvCxnSpPr>
          <p:spPr>
            <a:xfrm rot="5400000">
              <a:off x="1106718" y="4096049"/>
              <a:ext cx="804192" cy="127442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2FFD8D44-B2E4-E41C-BC28-1D737D120FF4}"/>
                </a:ext>
              </a:extLst>
            </p:cNvPr>
            <p:cNvSpPr txBox="1"/>
            <p:nvPr/>
          </p:nvSpPr>
          <p:spPr>
            <a:xfrm>
              <a:off x="382069" y="5135356"/>
              <a:ext cx="979068" cy="830997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Age &amp; Maturity of each Component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CF29403-794C-927E-38D5-532E61652678}"/>
              </a:ext>
            </a:extLst>
          </p:cNvPr>
          <p:cNvGrpSpPr/>
          <p:nvPr/>
        </p:nvGrpSpPr>
        <p:grpSpPr>
          <a:xfrm>
            <a:off x="1369123" y="3266535"/>
            <a:ext cx="3131928" cy="1066381"/>
            <a:chOff x="1588579" y="3266535"/>
            <a:chExt cx="3131928" cy="1066381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5284CCD-B895-46CA-82EC-FC10AA23C61B}"/>
                </a:ext>
              </a:extLst>
            </p:cNvPr>
            <p:cNvSpPr txBox="1"/>
            <p:nvPr/>
          </p:nvSpPr>
          <p:spPr>
            <a:xfrm>
              <a:off x="1588579" y="3869499"/>
              <a:ext cx="1114892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Availability of Components </a:t>
              </a:r>
            </a:p>
          </p:txBody>
        </p:sp>
        <p:cxnSp>
          <p:nvCxnSpPr>
            <p:cNvPr id="82" name="Elbow Connector 81">
              <a:extLst>
                <a:ext uri="{FF2B5EF4-FFF2-40B4-BE49-F238E27FC236}">
                  <a16:creationId xmlns:a16="http://schemas.microsoft.com/office/drawing/2014/main" id="{042AF553-4490-4F8B-9401-40B076B54CDA}"/>
                </a:ext>
              </a:extLst>
            </p:cNvPr>
            <p:cNvCxnSpPr>
              <a:cxnSpLocks/>
              <a:stCxn id="12" idx="2"/>
              <a:endCxn id="14" idx="0"/>
            </p:cNvCxnSpPr>
            <p:nvPr/>
          </p:nvCxnSpPr>
          <p:spPr>
            <a:xfrm rot="16200000" flipH="1">
              <a:off x="1651498" y="3374972"/>
              <a:ext cx="602964" cy="38609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DD94D1C-A998-60DD-D09B-3BEC6E31D6E6}"/>
                </a:ext>
              </a:extLst>
            </p:cNvPr>
            <p:cNvSpPr txBox="1"/>
            <p:nvPr/>
          </p:nvSpPr>
          <p:spPr>
            <a:xfrm>
              <a:off x="2695525" y="3871251"/>
              <a:ext cx="2024982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Component to Component Communications</a:t>
              </a:r>
            </a:p>
          </p:txBody>
        </p:sp>
        <p:cxnSp>
          <p:nvCxnSpPr>
            <p:cNvPr id="44" name="Elbow Connector 43">
              <a:extLst>
                <a:ext uri="{FF2B5EF4-FFF2-40B4-BE49-F238E27FC236}">
                  <a16:creationId xmlns:a16="http://schemas.microsoft.com/office/drawing/2014/main" id="{51D74409-AB66-ECCD-FC61-15A3F01C3C6C}"/>
                </a:ext>
              </a:extLst>
            </p:cNvPr>
            <p:cNvCxnSpPr>
              <a:cxnSpLocks/>
              <a:stCxn id="12" idx="2"/>
              <a:endCxn id="176" idx="0"/>
            </p:cNvCxnSpPr>
            <p:nvPr/>
          </p:nvCxnSpPr>
          <p:spPr>
            <a:xfrm rot="16200000" flipH="1">
              <a:off x="2432493" y="2593976"/>
              <a:ext cx="602964" cy="1948081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0ECC385-C7AC-7B31-EB89-704C062480DD}"/>
              </a:ext>
            </a:extLst>
          </p:cNvPr>
          <p:cNvGrpSpPr/>
          <p:nvPr/>
        </p:nvGrpSpPr>
        <p:grpSpPr>
          <a:xfrm>
            <a:off x="5476199" y="6049704"/>
            <a:ext cx="1763175" cy="561643"/>
            <a:chOff x="5850559" y="3263238"/>
            <a:chExt cx="1763175" cy="56164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EFB65A0-AC81-6E5C-320D-47D6FDD83D9F}"/>
                </a:ext>
              </a:extLst>
            </p:cNvPr>
            <p:cNvSpPr txBox="1"/>
            <p:nvPr/>
          </p:nvSpPr>
          <p:spPr>
            <a:xfrm>
              <a:off x="5850559" y="3547882"/>
              <a:ext cx="1763175" cy="276999"/>
            </a:xfrm>
            <a:prstGeom prst="rect">
              <a:avLst/>
            </a:prstGeom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Mitigating Anti-Patterns</a:t>
              </a:r>
            </a:p>
          </p:txBody>
        </p:sp>
        <p:sp>
          <p:nvSpPr>
            <p:cNvPr id="81" name="Right Brace 80">
              <a:extLst>
                <a:ext uri="{FF2B5EF4-FFF2-40B4-BE49-F238E27FC236}">
                  <a16:creationId xmlns:a16="http://schemas.microsoft.com/office/drawing/2014/main" id="{21FA0E13-A2F3-8345-61E4-557B1EFF3616}"/>
                </a:ext>
              </a:extLst>
            </p:cNvPr>
            <p:cNvSpPr/>
            <p:nvPr/>
          </p:nvSpPr>
          <p:spPr bwMode="auto">
            <a:xfrm rot="5400000">
              <a:off x="6642182" y="2605994"/>
              <a:ext cx="277000" cy="1591487"/>
            </a:xfrm>
            <a:prstGeom prst="rightBrace">
              <a:avLst>
                <a:gd name="adj1" fmla="val 73129"/>
                <a:gd name="adj2" fmla="val 50388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ＭＳ Ｐゴシック" pitchFamily="80" charset="-128"/>
                <a:cs typeface="Avenir Book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635B3A-AF47-FC55-F1EB-C7073A8D3084}"/>
              </a:ext>
            </a:extLst>
          </p:cNvPr>
          <p:cNvGrpSpPr/>
          <p:nvPr/>
        </p:nvGrpSpPr>
        <p:grpSpPr>
          <a:xfrm>
            <a:off x="3488559" y="4332915"/>
            <a:ext cx="3713938" cy="1716790"/>
            <a:chOff x="3708015" y="4332915"/>
            <a:chExt cx="3713938" cy="1716790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3C1102A-F95B-26B7-4F7D-4542E70D7140}"/>
                </a:ext>
              </a:extLst>
            </p:cNvPr>
            <p:cNvSpPr txBox="1"/>
            <p:nvPr/>
          </p:nvSpPr>
          <p:spPr>
            <a:xfrm>
              <a:off x="6500192" y="5135356"/>
              <a:ext cx="921761" cy="904156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Async Calls (~Parallel)</a:t>
              </a:r>
            </a:p>
          </p:txBody>
        </p:sp>
        <p:cxnSp>
          <p:nvCxnSpPr>
            <p:cNvPr id="90" name="Elbow Connector 89">
              <a:extLst>
                <a:ext uri="{FF2B5EF4-FFF2-40B4-BE49-F238E27FC236}">
                  <a16:creationId xmlns:a16="http://schemas.microsoft.com/office/drawing/2014/main" id="{E7E0359D-9690-6604-9036-7075F7158C69}"/>
                </a:ext>
              </a:extLst>
            </p:cNvPr>
            <p:cNvCxnSpPr>
              <a:cxnSpLocks/>
              <a:stCxn id="176" idx="2"/>
              <a:endCxn id="112" idx="0"/>
            </p:cNvCxnSpPr>
            <p:nvPr/>
          </p:nvCxnSpPr>
          <p:spPr>
            <a:xfrm rot="16200000" flipH="1">
              <a:off x="4068835" y="3972097"/>
              <a:ext cx="802440" cy="152407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FEEC99B-23A9-7855-475E-010A3CCDFFD1}"/>
                </a:ext>
              </a:extLst>
            </p:cNvPr>
            <p:cNvSpPr txBox="1"/>
            <p:nvPr/>
          </p:nvSpPr>
          <p:spPr>
            <a:xfrm>
              <a:off x="3742412" y="5135357"/>
              <a:ext cx="910904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Network Distance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DD4D33C-5EB6-9E43-0A83-92675EF84B72}"/>
                </a:ext>
              </a:extLst>
            </p:cNvPr>
            <p:cNvSpPr txBox="1"/>
            <p:nvPr/>
          </p:nvSpPr>
          <p:spPr>
            <a:xfrm>
              <a:off x="4804022" y="5135356"/>
              <a:ext cx="856143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Payload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Size</a:t>
              </a:r>
            </a:p>
          </p:txBody>
        </p:sp>
        <p:cxnSp>
          <p:nvCxnSpPr>
            <p:cNvPr id="119" name="Elbow Connector 118">
              <a:extLst>
                <a:ext uri="{FF2B5EF4-FFF2-40B4-BE49-F238E27FC236}">
                  <a16:creationId xmlns:a16="http://schemas.microsoft.com/office/drawing/2014/main" id="{D06AE79E-B831-0A2B-7C65-9E261E611ED5}"/>
                </a:ext>
              </a:extLst>
            </p:cNvPr>
            <p:cNvCxnSpPr>
              <a:cxnSpLocks/>
              <a:stCxn id="176" idx="2"/>
              <a:endCxn id="111" idx="0"/>
            </p:cNvCxnSpPr>
            <p:nvPr/>
          </p:nvCxnSpPr>
          <p:spPr>
            <a:xfrm rot="16200000" flipH="1">
              <a:off x="3551720" y="4489212"/>
              <a:ext cx="802441" cy="48984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0E9CF52-2B25-9D39-0A8F-7C6D63554B66}"/>
                </a:ext>
              </a:extLst>
            </p:cNvPr>
            <p:cNvSpPr txBox="1"/>
            <p:nvPr/>
          </p:nvSpPr>
          <p:spPr>
            <a:xfrm>
              <a:off x="5775795" y="5135354"/>
              <a:ext cx="724398" cy="904158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Calls in Series</a:t>
              </a:r>
            </a:p>
          </p:txBody>
        </p:sp>
        <p:cxnSp>
          <p:nvCxnSpPr>
            <p:cNvPr id="28" name="Elbow Connector 27">
              <a:extLst>
                <a:ext uri="{FF2B5EF4-FFF2-40B4-BE49-F238E27FC236}">
                  <a16:creationId xmlns:a16="http://schemas.microsoft.com/office/drawing/2014/main" id="{A09BC5AD-AB4B-8059-356C-3C97F487FCF7}"/>
                </a:ext>
              </a:extLst>
            </p:cNvPr>
            <p:cNvCxnSpPr>
              <a:cxnSpLocks/>
              <a:stCxn id="176" idx="2"/>
              <a:endCxn id="175" idx="0"/>
            </p:cNvCxnSpPr>
            <p:nvPr/>
          </p:nvCxnSpPr>
          <p:spPr>
            <a:xfrm rot="16200000" flipH="1">
              <a:off x="4521786" y="3519146"/>
              <a:ext cx="802438" cy="242997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>
              <a:extLst>
                <a:ext uri="{FF2B5EF4-FFF2-40B4-BE49-F238E27FC236}">
                  <a16:creationId xmlns:a16="http://schemas.microsoft.com/office/drawing/2014/main" id="{2BE0643A-89E6-CA79-FB8C-C0DFF43FA0D8}"/>
                </a:ext>
              </a:extLst>
            </p:cNvPr>
            <p:cNvCxnSpPr>
              <a:cxnSpLocks/>
              <a:stCxn id="176" idx="2"/>
              <a:endCxn id="13" idx="0"/>
            </p:cNvCxnSpPr>
            <p:nvPr/>
          </p:nvCxnSpPr>
          <p:spPr>
            <a:xfrm rot="16200000" flipH="1">
              <a:off x="4933324" y="3107607"/>
              <a:ext cx="802440" cy="325305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CEB6830-0C8C-FAEF-1687-21315E7B7164}"/>
                </a:ext>
              </a:extLst>
            </p:cNvPr>
            <p:cNvSpPr txBox="1"/>
            <p:nvPr/>
          </p:nvSpPr>
          <p:spPr>
            <a:xfrm>
              <a:off x="3742412" y="5588040"/>
              <a:ext cx="910904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Network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Hops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93A6C31-786B-88F0-D959-0BCC1EBB6570}"/>
                </a:ext>
              </a:extLst>
            </p:cNvPr>
            <p:cNvSpPr txBox="1"/>
            <p:nvPr/>
          </p:nvSpPr>
          <p:spPr>
            <a:xfrm>
              <a:off x="4804022" y="5588039"/>
              <a:ext cx="856143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# of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Calls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86B31D-EC32-06BC-86BE-1F5D02F78BFC}"/>
              </a:ext>
            </a:extLst>
          </p:cNvPr>
          <p:cNvGrpSpPr/>
          <p:nvPr/>
        </p:nvGrpSpPr>
        <p:grpSpPr>
          <a:xfrm>
            <a:off x="9931835" y="3999425"/>
            <a:ext cx="1915590" cy="1600116"/>
            <a:chOff x="10116403" y="3400186"/>
            <a:chExt cx="1915590" cy="1600116"/>
          </a:xfrm>
          <a:noFill/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FF4312E-A72B-D0E4-2EE9-6DEA16AF943E}"/>
                </a:ext>
              </a:extLst>
            </p:cNvPr>
            <p:cNvSpPr txBox="1"/>
            <p:nvPr/>
          </p:nvSpPr>
          <p:spPr>
            <a:xfrm>
              <a:off x="11561012" y="3660936"/>
              <a:ext cx="470981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DR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6FCBA7A-A4C0-DF64-1E03-F88E5A46717A}"/>
                </a:ext>
              </a:extLst>
            </p:cNvPr>
            <p:cNvSpPr txBox="1"/>
            <p:nvPr/>
          </p:nvSpPr>
          <p:spPr>
            <a:xfrm>
              <a:off x="10116403" y="4538637"/>
              <a:ext cx="875560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rgbClr val="000000"/>
                  </a:solidFill>
                  <a:latin typeface="Arial" panose="020B0604020202020204"/>
                  <a:cs typeface="Avenir Book"/>
                </a:rPr>
                <a:t>Recovery </a:t>
              </a:r>
              <a:br>
                <a:rPr lang="en-US" sz="1200">
                  <a:solidFill>
                    <a:srgbClr val="000000"/>
                  </a:solidFill>
                  <a:latin typeface="Arial" panose="020B0604020202020204"/>
                  <a:cs typeface="Avenir Book"/>
                </a:rPr>
              </a:br>
              <a:r>
                <a:rPr lang="en-US" sz="1200">
                  <a:solidFill>
                    <a:srgbClr val="000000"/>
                  </a:solidFill>
                  <a:latin typeface="Arial" panose="020B0604020202020204"/>
                  <a:cs typeface="Avenir Book"/>
                </a:rPr>
                <a:t>Point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endParaRPr>
            </a:p>
          </p:txBody>
        </p: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7A14F4E8-7645-8E55-B7A0-2B2229E5B665}"/>
                </a:ext>
              </a:extLst>
            </p:cNvPr>
            <p:cNvCxnSpPr>
              <a:cxnSpLocks/>
              <a:stCxn id="37" idx="2"/>
              <a:endCxn id="17" idx="0"/>
            </p:cNvCxnSpPr>
            <p:nvPr/>
          </p:nvCxnSpPr>
          <p:spPr>
            <a:xfrm rot="16200000" flipH="1">
              <a:off x="11304113" y="3168545"/>
              <a:ext cx="260749" cy="724031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A2C122E1-1A1E-B095-430C-E5B99FE269E0}"/>
                </a:ext>
              </a:extLst>
            </p:cNvPr>
            <p:cNvCxnSpPr>
              <a:cxnSpLocks/>
              <a:stCxn id="17" idx="2"/>
              <a:endCxn id="18" idx="0"/>
            </p:cNvCxnSpPr>
            <p:nvPr/>
          </p:nvCxnSpPr>
          <p:spPr>
            <a:xfrm rot="5400000">
              <a:off x="10874992" y="3617126"/>
              <a:ext cx="600702" cy="124232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892E7258-114B-4615-51AC-7B5C85DDEB9F}"/>
              </a:ext>
            </a:extLst>
          </p:cNvPr>
          <p:cNvSpPr txBox="1"/>
          <p:nvPr/>
        </p:nvSpPr>
        <p:spPr>
          <a:xfrm>
            <a:off x="10932338" y="5135354"/>
            <a:ext cx="87556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Recovery </a:t>
            </a:r>
            <a:b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</a:b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Time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cs typeface="Avenir Book"/>
            </a:endParaRPr>
          </a:p>
        </p:txBody>
      </p: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6145D72-139B-FD40-54C2-7A0EC5487399}"/>
              </a:ext>
            </a:extLst>
          </p:cNvPr>
          <p:cNvCxnSpPr>
            <a:cxnSpLocks/>
            <a:stCxn id="17" idx="2"/>
            <a:endCxn id="64" idx="0"/>
          </p:cNvCxnSpPr>
          <p:nvPr/>
        </p:nvCxnSpPr>
        <p:spPr>
          <a:xfrm rot="5400000">
            <a:off x="11191937" y="4715356"/>
            <a:ext cx="598180" cy="24181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C7626FBB-F4CD-21CB-85A7-9D482A5E5A55}"/>
              </a:ext>
            </a:extLst>
          </p:cNvPr>
          <p:cNvSpPr txBox="1"/>
          <p:nvPr/>
        </p:nvSpPr>
        <p:spPr>
          <a:xfrm>
            <a:off x="8541283" y="3547219"/>
            <a:ext cx="96074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Time To Isolate</a:t>
            </a:r>
          </a:p>
        </p:txBody>
      </p: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9DD5DE3E-72F6-2711-0C77-C13648BE772A}"/>
              </a:ext>
            </a:extLst>
          </p:cNvPr>
          <p:cNvCxnSpPr>
            <a:cxnSpLocks/>
            <a:stCxn id="32" idx="2"/>
            <a:endCxn id="86" idx="0"/>
          </p:cNvCxnSpPr>
          <p:nvPr/>
        </p:nvCxnSpPr>
        <p:spPr>
          <a:xfrm rot="5400000">
            <a:off x="9527810" y="2567316"/>
            <a:ext cx="473747" cy="148605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E332CA23-64E4-8E31-B004-7CE21D49D69C}"/>
              </a:ext>
            </a:extLst>
          </p:cNvPr>
          <p:cNvCxnSpPr>
            <a:cxnSpLocks/>
            <a:stCxn id="86" idx="2"/>
            <a:endCxn id="128" idx="0"/>
          </p:cNvCxnSpPr>
          <p:nvPr/>
        </p:nvCxnSpPr>
        <p:spPr>
          <a:xfrm rot="16200000" flipH="1">
            <a:off x="8924234" y="4106302"/>
            <a:ext cx="223436" cy="2859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2E2743E7-2EDC-68FC-3813-58DF61AE8963}"/>
              </a:ext>
            </a:extLst>
          </p:cNvPr>
          <p:cNvSpPr txBox="1"/>
          <p:nvPr/>
        </p:nvSpPr>
        <p:spPr>
          <a:xfrm>
            <a:off x="8541282" y="4232320"/>
            <a:ext cx="1017939" cy="646331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System Component Monitoring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D9CCD6C-3FB8-E9FE-3014-5F9BBDBF18B5}"/>
              </a:ext>
            </a:extLst>
          </p:cNvPr>
          <p:cNvSpPr txBox="1"/>
          <p:nvPr/>
        </p:nvSpPr>
        <p:spPr>
          <a:xfrm>
            <a:off x="2430144" y="5133605"/>
            <a:ext cx="984762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Workload 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D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emand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 of each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 Component</a:t>
            </a:r>
          </a:p>
        </p:txBody>
      </p:sp>
      <p:cxnSp>
        <p:nvCxnSpPr>
          <p:cNvPr id="180" name="Elbow Connector 179">
            <a:extLst>
              <a:ext uri="{FF2B5EF4-FFF2-40B4-BE49-F238E27FC236}">
                <a16:creationId xmlns:a16="http://schemas.microsoft.com/office/drawing/2014/main" id="{8342CE6D-6C4C-2F14-E289-E8ED0EB20650}"/>
              </a:ext>
            </a:extLst>
          </p:cNvPr>
          <p:cNvCxnSpPr>
            <a:cxnSpLocks/>
            <a:stCxn id="14" idx="2"/>
            <a:endCxn id="174" idx="0"/>
          </p:cNvCxnSpPr>
          <p:nvPr/>
        </p:nvCxnSpPr>
        <p:spPr>
          <a:xfrm rot="16200000" flipH="1">
            <a:off x="2023327" y="4234406"/>
            <a:ext cx="802441" cy="9959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689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B415D3-D2EE-7C89-D058-DFA7E4A3F4CC}"/>
              </a:ext>
            </a:extLst>
          </p:cNvPr>
          <p:cNvGrpSpPr/>
          <p:nvPr/>
        </p:nvGrpSpPr>
        <p:grpSpPr>
          <a:xfrm>
            <a:off x="2168253" y="1703652"/>
            <a:ext cx="7104245" cy="717569"/>
            <a:chOff x="2387709" y="1703652"/>
            <a:chExt cx="7104245" cy="71756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F6768C-A5C6-4049-942D-09E436D12B8B}"/>
                </a:ext>
              </a:extLst>
            </p:cNvPr>
            <p:cNvSpPr txBox="1"/>
            <p:nvPr/>
          </p:nvSpPr>
          <p:spPr>
            <a:xfrm>
              <a:off x="2387709" y="2144222"/>
              <a:ext cx="202812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A5193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Probability of an Incident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22528F9-17A4-6249-8F7B-50761D1E8276}"/>
                </a:ext>
              </a:extLst>
            </p:cNvPr>
            <p:cNvSpPr txBox="1"/>
            <p:nvPr/>
          </p:nvSpPr>
          <p:spPr>
            <a:xfrm>
              <a:off x="7861611" y="2144222"/>
              <a:ext cx="1630343" cy="27699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 of Incident</a:t>
              </a: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EED34D36-9A8A-5C7C-A34A-BA78A32F7AC5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 rot="5400000">
              <a:off x="4439205" y="666218"/>
              <a:ext cx="440569" cy="251543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71EBE9A9-B6B2-14BD-D13E-E11B531424F0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 rot="16200000" flipH="1">
              <a:off x="7076711" y="544149"/>
              <a:ext cx="440569" cy="275957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700AE71-711A-EA21-4EE6-437B43A04B37}"/>
              </a:ext>
            </a:extLst>
          </p:cNvPr>
          <p:cNvSpPr txBox="1"/>
          <p:nvPr/>
        </p:nvSpPr>
        <p:spPr>
          <a:xfrm>
            <a:off x="939410" y="2804870"/>
            <a:ext cx="1202138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Components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in Call Chains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264DAAC9-B0AD-C369-60A9-DCBD29AF5203}"/>
              </a:ext>
            </a:extLst>
          </p:cNvPr>
          <p:cNvCxnSpPr>
            <a:cxnSpLocks/>
            <a:stCxn id="31" idx="2"/>
            <a:endCxn id="12" idx="0"/>
          </p:cNvCxnSpPr>
          <p:nvPr/>
        </p:nvCxnSpPr>
        <p:spPr>
          <a:xfrm rot="5400000">
            <a:off x="2163476" y="1798224"/>
            <a:ext cx="383649" cy="1629642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EDD94D1C-A998-60DD-D09B-3BEC6E31D6E6}"/>
              </a:ext>
            </a:extLst>
          </p:cNvPr>
          <p:cNvSpPr txBox="1"/>
          <p:nvPr/>
        </p:nvSpPr>
        <p:spPr>
          <a:xfrm>
            <a:off x="2476069" y="3871251"/>
            <a:ext cx="2024982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Component to Component Communications</a:t>
            </a: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51D74409-AB66-ECCD-FC61-15A3F01C3C6C}"/>
              </a:ext>
            </a:extLst>
          </p:cNvPr>
          <p:cNvCxnSpPr>
            <a:cxnSpLocks/>
            <a:stCxn id="12" idx="2"/>
            <a:endCxn id="176" idx="0"/>
          </p:cNvCxnSpPr>
          <p:nvPr/>
        </p:nvCxnSpPr>
        <p:spPr>
          <a:xfrm rot="16200000" flipH="1">
            <a:off x="2213037" y="2593976"/>
            <a:ext cx="602964" cy="1948081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0EFB65A0-AC81-6E5C-320D-47D6FDD83D9F}"/>
              </a:ext>
            </a:extLst>
          </p:cNvPr>
          <p:cNvSpPr txBox="1"/>
          <p:nvPr/>
        </p:nvSpPr>
        <p:spPr>
          <a:xfrm>
            <a:off x="5476199" y="6334348"/>
            <a:ext cx="1763175" cy="276999"/>
          </a:xfrm>
          <a:prstGeom prst="rect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Mitigating Anti-Patterns</a:t>
            </a:r>
          </a:p>
        </p:txBody>
      </p:sp>
      <p:sp>
        <p:nvSpPr>
          <p:cNvPr id="81" name="Right Brace 80">
            <a:extLst>
              <a:ext uri="{FF2B5EF4-FFF2-40B4-BE49-F238E27FC236}">
                <a16:creationId xmlns:a16="http://schemas.microsoft.com/office/drawing/2014/main" id="{21FA0E13-A2F3-8345-61E4-557B1EFF3616}"/>
              </a:ext>
            </a:extLst>
          </p:cNvPr>
          <p:cNvSpPr/>
          <p:nvPr/>
        </p:nvSpPr>
        <p:spPr bwMode="auto">
          <a:xfrm rot="5400000">
            <a:off x="6267822" y="5392460"/>
            <a:ext cx="277000" cy="1591487"/>
          </a:xfrm>
          <a:prstGeom prst="rightBrace">
            <a:avLst>
              <a:gd name="adj1" fmla="val 73129"/>
              <a:gd name="adj2" fmla="val 50388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ＭＳ Ｐゴシック" pitchFamily="80" charset="-128"/>
              <a:cs typeface="Avenir Book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C1102A-F95B-26B7-4F7D-4542E70D7140}"/>
              </a:ext>
            </a:extLst>
          </p:cNvPr>
          <p:cNvSpPr txBox="1"/>
          <p:nvPr/>
        </p:nvSpPr>
        <p:spPr>
          <a:xfrm>
            <a:off x="6280736" y="5135356"/>
            <a:ext cx="921761" cy="90415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Async Calls (~Parallel)</a:t>
            </a:r>
          </a:p>
        </p:txBody>
      </p: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E7E0359D-9690-6604-9036-7075F7158C69}"/>
              </a:ext>
            </a:extLst>
          </p:cNvPr>
          <p:cNvCxnSpPr>
            <a:cxnSpLocks/>
            <a:stCxn id="176" idx="2"/>
            <a:endCxn id="112" idx="0"/>
          </p:cNvCxnSpPr>
          <p:nvPr/>
        </p:nvCxnSpPr>
        <p:spPr>
          <a:xfrm rot="16200000" flipH="1">
            <a:off x="3849379" y="3972097"/>
            <a:ext cx="802440" cy="1524078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EEC99B-23A9-7855-475E-010A3CCDFFD1}"/>
              </a:ext>
            </a:extLst>
          </p:cNvPr>
          <p:cNvSpPr txBox="1"/>
          <p:nvPr/>
        </p:nvSpPr>
        <p:spPr>
          <a:xfrm>
            <a:off x="3522956" y="5135357"/>
            <a:ext cx="910904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Network Distance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9DD4D33C-5EB6-9E43-0A83-92675EF84B72}"/>
              </a:ext>
            </a:extLst>
          </p:cNvPr>
          <p:cNvSpPr txBox="1"/>
          <p:nvPr/>
        </p:nvSpPr>
        <p:spPr>
          <a:xfrm>
            <a:off x="4584566" y="5135356"/>
            <a:ext cx="856143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Payload </a:t>
            </a:r>
            <a:b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Size</a:t>
            </a:r>
          </a:p>
        </p:txBody>
      </p:sp>
      <p:cxnSp>
        <p:nvCxnSpPr>
          <p:cNvPr id="119" name="Elbow Connector 118">
            <a:extLst>
              <a:ext uri="{FF2B5EF4-FFF2-40B4-BE49-F238E27FC236}">
                <a16:creationId xmlns:a16="http://schemas.microsoft.com/office/drawing/2014/main" id="{D06AE79E-B831-0A2B-7C65-9E261E611ED5}"/>
              </a:ext>
            </a:extLst>
          </p:cNvPr>
          <p:cNvCxnSpPr>
            <a:cxnSpLocks/>
            <a:stCxn id="176" idx="2"/>
            <a:endCxn id="111" idx="0"/>
          </p:cNvCxnSpPr>
          <p:nvPr/>
        </p:nvCxnSpPr>
        <p:spPr>
          <a:xfrm rot="16200000" flipH="1">
            <a:off x="3332264" y="4489212"/>
            <a:ext cx="802441" cy="489848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20E9CF52-2B25-9D39-0A8F-7C6D63554B66}"/>
              </a:ext>
            </a:extLst>
          </p:cNvPr>
          <p:cNvSpPr txBox="1"/>
          <p:nvPr/>
        </p:nvSpPr>
        <p:spPr>
          <a:xfrm>
            <a:off x="5556339" y="5135354"/>
            <a:ext cx="724398" cy="904158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Calls in Series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A09BC5AD-AB4B-8059-356C-3C97F487FCF7}"/>
              </a:ext>
            </a:extLst>
          </p:cNvPr>
          <p:cNvCxnSpPr>
            <a:cxnSpLocks/>
            <a:stCxn id="176" idx="2"/>
            <a:endCxn id="175" idx="0"/>
          </p:cNvCxnSpPr>
          <p:nvPr/>
        </p:nvCxnSpPr>
        <p:spPr>
          <a:xfrm rot="16200000" flipH="1">
            <a:off x="4302330" y="3519146"/>
            <a:ext cx="802438" cy="2429978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2BE0643A-89E6-CA79-FB8C-C0DFF43FA0D8}"/>
              </a:ext>
            </a:extLst>
          </p:cNvPr>
          <p:cNvCxnSpPr>
            <a:cxnSpLocks/>
            <a:stCxn id="176" idx="2"/>
            <a:endCxn id="13" idx="0"/>
          </p:cNvCxnSpPr>
          <p:nvPr/>
        </p:nvCxnSpPr>
        <p:spPr>
          <a:xfrm rot="16200000" flipH="1">
            <a:off x="4713868" y="3107607"/>
            <a:ext cx="802440" cy="3253057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CEB6830-0C8C-FAEF-1687-21315E7B7164}"/>
              </a:ext>
            </a:extLst>
          </p:cNvPr>
          <p:cNvSpPr txBox="1"/>
          <p:nvPr/>
        </p:nvSpPr>
        <p:spPr>
          <a:xfrm>
            <a:off x="3522956" y="5588040"/>
            <a:ext cx="910904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Network </a:t>
            </a:r>
            <a:b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Hops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3A6C31-786B-88F0-D959-0BCC1EBB6570}"/>
              </a:ext>
            </a:extLst>
          </p:cNvPr>
          <p:cNvSpPr txBox="1"/>
          <p:nvPr/>
        </p:nvSpPr>
        <p:spPr>
          <a:xfrm>
            <a:off x="4584566" y="5588039"/>
            <a:ext cx="856143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# of </a:t>
            </a:r>
            <a:b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Calls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ADBA80-19AC-0025-4928-6A706BC43759}"/>
              </a:ext>
            </a:extLst>
          </p:cNvPr>
          <p:cNvSpPr txBox="1"/>
          <p:nvPr/>
        </p:nvSpPr>
        <p:spPr>
          <a:xfrm>
            <a:off x="4264270" y="1334321"/>
            <a:ext cx="2891348" cy="36933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chemeClr val="dk1"/>
                </a:solidFill>
                <a:latin typeface="Avenir Book"/>
                <a:ea typeface="+mn-ea"/>
                <a:cs typeface="Avenir Book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RISK of Service Failure</a:t>
            </a:r>
          </a:p>
        </p:txBody>
      </p:sp>
    </p:spTree>
    <p:extLst>
      <p:ext uri="{BB962C8B-B14F-4D97-AF65-F5344CB8AC3E}">
        <p14:creationId xmlns:p14="http://schemas.microsoft.com/office/powerpoint/2010/main" val="876464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>
            <a:extLst>
              <a:ext uri="{FF2B5EF4-FFF2-40B4-BE49-F238E27FC236}">
                <a16:creationId xmlns:a16="http://schemas.microsoft.com/office/drawing/2014/main" id="{5D0BE026-6384-943A-8F3A-130D128EEE3C}"/>
              </a:ext>
            </a:extLst>
          </p:cNvPr>
          <p:cNvGrpSpPr/>
          <p:nvPr/>
        </p:nvGrpSpPr>
        <p:grpSpPr>
          <a:xfrm>
            <a:off x="5050550" y="3506127"/>
            <a:ext cx="2083852" cy="586602"/>
            <a:chOff x="5738346" y="3263236"/>
            <a:chExt cx="2083852" cy="586602"/>
          </a:xfrm>
          <a:noFill/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9AABE45-CB53-AA46-AC50-5C861181E035}"/>
                </a:ext>
              </a:extLst>
            </p:cNvPr>
            <p:cNvSpPr txBox="1"/>
            <p:nvPr/>
          </p:nvSpPr>
          <p:spPr>
            <a:xfrm>
              <a:off x="5738346" y="3572839"/>
              <a:ext cx="2020216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Fault Isolation Architecture</a:t>
              </a:r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id="{E3B75E64-34D9-E347-BF4E-15009099499A}"/>
                </a:ext>
              </a:extLst>
            </p:cNvPr>
            <p:cNvSpPr/>
            <p:nvPr/>
          </p:nvSpPr>
          <p:spPr bwMode="auto">
            <a:xfrm rot="5400000">
              <a:off x="6673589" y="2391627"/>
              <a:ext cx="276999" cy="2020218"/>
            </a:xfrm>
            <a:prstGeom prst="rightBrace">
              <a:avLst>
                <a:gd name="adj1" fmla="val 73129"/>
                <a:gd name="adj2" fmla="val 50388"/>
              </a:avLst>
            </a:prstGeom>
            <a:grp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ＭＳ Ｐゴシック" pitchFamily="80" charset="-128"/>
                <a:cs typeface="Avenir Book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B415D3-D2EE-7C89-D058-DFA7E4A3F4CC}"/>
              </a:ext>
            </a:extLst>
          </p:cNvPr>
          <p:cNvGrpSpPr/>
          <p:nvPr/>
        </p:nvGrpSpPr>
        <p:grpSpPr>
          <a:xfrm>
            <a:off x="2168253" y="1703652"/>
            <a:ext cx="7104245" cy="717569"/>
            <a:chOff x="2387709" y="1703652"/>
            <a:chExt cx="7104245" cy="71756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F6768C-A5C6-4049-942D-09E436D12B8B}"/>
                </a:ext>
              </a:extLst>
            </p:cNvPr>
            <p:cNvSpPr txBox="1"/>
            <p:nvPr/>
          </p:nvSpPr>
          <p:spPr>
            <a:xfrm>
              <a:off x="2387709" y="2144222"/>
              <a:ext cx="202812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A5193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Probability of an Incident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22528F9-17A4-6249-8F7B-50761D1E8276}"/>
                </a:ext>
              </a:extLst>
            </p:cNvPr>
            <p:cNvSpPr txBox="1"/>
            <p:nvPr/>
          </p:nvSpPr>
          <p:spPr>
            <a:xfrm>
              <a:off x="7861611" y="2144222"/>
              <a:ext cx="1630343" cy="27699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 of Incident</a:t>
              </a: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EED34D36-9A8A-5C7C-A34A-BA78A32F7AC5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 rot="5400000">
              <a:off x="4439205" y="666218"/>
              <a:ext cx="440569" cy="251543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71EBE9A9-B6B2-14BD-D13E-E11B531424F0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 rot="16200000" flipH="1">
              <a:off x="7076711" y="544149"/>
              <a:ext cx="440569" cy="275957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BEAD0832-10A1-EA48-84D8-E3175603F641}"/>
              </a:ext>
            </a:extLst>
          </p:cNvPr>
          <p:cNvSpPr txBox="1"/>
          <p:nvPr/>
        </p:nvSpPr>
        <p:spPr>
          <a:xfrm>
            <a:off x="2632387" y="2790686"/>
            <a:ext cx="1087157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Release Size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AFD01A-54CA-354F-8A96-0837F60163DB}"/>
              </a:ext>
            </a:extLst>
          </p:cNvPr>
          <p:cNvSpPr txBox="1"/>
          <p:nvPr/>
        </p:nvSpPr>
        <p:spPr>
          <a:xfrm>
            <a:off x="4157021" y="2790686"/>
            <a:ext cx="674639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Testing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00AE71-711A-EA21-4EE6-437B43A04B37}"/>
              </a:ext>
            </a:extLst>
          </p:cNvPr>
          <p:cNvSpPr txBox="1"/>
          <p:nvPr/>
        </p:nvSpPr>
        <p:spPr>
          <a:xfrm>
            <a:off x="939410" y="2790686"/>
            <a:ext cx="1202138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Components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in Call Chains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264DAAC9-B0AD-C369-60A9-DCBD29AF5203}"/>
              </a:ext>
            </a:extLst>
          </p:cNvPr>
          <p:cNvCxnSpPr>
            <a:cxnSpLocks/>
            <a:stCxn id="31" idx="2"/>
            <a:endCxn id="12" idx="0"/>
          </p:cNvCxnSpPr>
          <p:nvPr/>
        </p:nvCxnSpPr>
        <p:spPr>
          <a:xfrm rot="5400000">
            <a:off x="2176664" y="1785036"/>
            <a:ext cx="369465" cy="1641834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A54B4D26-4E13-B89A-2F83-F815B210F908}"/>
              </a:ext>
            </a:extLst>
          </p:cNvPr>
          <p:cNvCxnSpPr>
            <a:cxnSpLocks/>
            <a:stCxn id="31" idx="2"/>
            <a:endCxn id="34" idx="0"/>
          </p:cNvCxnSpPr>
          <p:nvPr/>
        </p:nvCxnSpPr>
        <p:spPr>
          <a:xfrm rot="5400000">
            <a:off x="2994408" y="2602780"/>
            <a:ext cx="369465" cy="6347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044FF3C1-7E26-6EC0-28B5-4D5CF7969385}"/>
              </a:ext>
            </a:extLst>
          </p:cNvPr>
          <p:cNvCxnSpPr>
            <a:cxnSpLocks/>
            <a:stCxn id="31" idx="2"/>
            <a:endCxn id="35" idx="0"/>
          </p:cNvCxnSpPr>
          <p:nvPr/>
        </p:nvCxnSpPr>
        <p:spPr>
          <a:xfrm rot="16200000" flipH="1">
            <a:off x="3653595" y="1949939"/>
            <a:ext cx="369465" cy="1312028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843A2DE-EF94-A24E-8ED2-5DCBE16F9B42}"/>
              </a:ext>
            </a:extLst>
          </p:cNvPr>
          <p:cNvSpPr txBox="1"/>
          <p:nvPr/>
        </p:nvSpPr>
        <p:spPr>
          <a:xfrm>
            <a:off x="10109961" y="2790686"/>
            <a:ext cx="795501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Duration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1275E7E-1F01-004D-B33A-EC2FC6FEDAC9}"/>
              </a:ext>
            </a:extLst>
          </p:cNvPr>
          <p:cNvSpPr txBox="1"/>
          <p:nvPr/>
        </p:nvSpPr>
        <p:spPr>
          <a:xfrm>
            <a:off x="5108372" y="2790686"/>
            <a:ext cx="926856" cy="646331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%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Customers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Impacted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4B41F15-40A9-ED43-BE6C-83A9D0704D32}"/>
              </a:ext>
            </a:extLst>
          </p:cNvPr>
          <p:cNvSpPr txBox="1"/>
          <p:nvPr/>
        </p:nvSpPr>
        <p:spPr>
          <a:xfrm>
            <a:off x="6088521" y="2790686"/>
            <a:ext cx="1064031" cy="646331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%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Transactions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Impacted</a:t>
            </a:r>
          </a:p>
        </p:txBody>
      </p: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10570281-8FA1-E05B-15F1-4B6A59DFAD5C}"/>
              </a:ext>
            </a:extLst>
          </p:cNvPr>
          <p:cNvCxnSpPr>
            <a:cxnSpLocks/>
            <a:stCxn id="33" idx="2"/>
            <a:endCxn id="50" idx="0"/>
          </p:cNvCxnSpPr>
          <p:nvPr/>
        </p:nvCxnSpPr>
        <p:spPr>
          <a:xfrm rot="5400000">
            <a:off x="6829832" y="1163190"/>
            <a:ext cx="369465" cy="2885527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1EBD9A59-4ADF-7811-1375-C5493CE1C456}"/>
              </a:ext>
            </a:extLst>
          </p:cNvPr>
          <p:cNvCxnSpPr>
            <a:cxnSpLocks/>
            <a:stCxn id="33" idx="2"/>
            <a:endCxn id="51" idx="0"/>
          </p:cNvCxnSpPr>
          <p:nvPr/>
        </p:nvCxnSpPr>
        <p:spPr>
          <a:xfrm rot="5400000">
            <a:off x="7354200" y="1687558"/>
            <a:ext cx="369465" cy="1836790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B212EE94-6994-D11C-CB39-46287F39758D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rot="16200000" flipH="1">
            <a:off x="9297787" y="1580760"/>
            <a:ext cx="369465" cy="2050385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5C6AD55-3CEF-934F-8DDD-953D468DEE97}"/>
              </a:ext>
            </a:extLst>
          </p:cNvPr>
          <p:cNvSpPr txBox="1"/>
          <p:nvPr/>
        </p:nvSpPr>
        <p:spPr>
          <a:xfrm>
            <a:off x="7436594" y="3537761"/>
            <a:ext cx="100584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Time To Detect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928978-F459-514E-823A-E352EBFB54D8}"/>
              </a:ext>
            </a:extLst>
          </p:cNvPr>
          <p:cNvSpPr txBox="1"/>
          <p:nvPr/>
        </p:nvSpPr>
        <p:spPr>
          <a:xfrm>
            <a:off x="10313949" y="3537761"/>
            <a:ext cx="1147909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latin typeface="Avenir Book"/>
                <a:cs typeface="Avenir Book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Time To Resolve</a:t>
            </a:r>
          </a:p>
        </p:txBody>
      </p: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DB4E604D-E1A1-CF3F-D945-41E93ABBCFCE}"/>
              </a:ext>
            </a:extLst>
          </p:cNvPr>
          <p:cNvCxnSpPr>
            <a:cxnSpLocks/>
            <a:stCxn id="32" idx="2"/>
            <a:endCxn id="37" idx="0"/>
          </p:cNvCxnSpPr>
          <p:nvPr/>
        </p:nvCxnSpPr>
        <p:spPr>
          <a:xfrm rot="16200000" flipH="1">
            <a:off x="10462770" y="3112627"/>
            <a:ext cx="470076" cy="380192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>
            <a:extLst>
              <a:ext uri="{FF2B5EF4-FFF2-40B4-BE49-F238E27FC236}">
                <a16:creationId xmlns:a16="http://schemas.microsoft.com/office/drawing/2014/main" id="{F210BB6F-3CF1-A583-A24F-8A2821A1DE08}"/>
              </a:ext>
            </a:extLst>
          </p:cNvPr>
          <p:cNvCxnSpPr>
            <a:cxnSpLocks/>
            <a:stCxn id="32" idx="2"/>
            <a:endCxn id="36" idx="0"/>
          </p:cNvCxnSpPr>
          <p:nvPr/>
        </p:nvCxnSpPr>
        <p:spPr>
          <a:xfrm rot="5400000">
            <a:off x="8988575" y="2018624"/>
            <a:ext cx="470076" cy="2568198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E3BCD6A-78F6-844E-AEB7-46AE4FCE9547}"/>
              </a:ext>
            </a:extLst>
          </p:cNvPr>
          <p:cNvSpPr txBox="1"/>
          <p:nvPr/>
        </p:nvSpPr>
        <p:spPr>
          <a:xfrm>
            <a:off x="7436594" y="4217134"/>
            <a:ext cx="1003543" cy="64008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Business Metric Monitoring</a:t>
            </a:r>
          </a:p>
        </p:txBody>
      </p: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9FBD7D4C-B9DA-4001-B614-3BAAEB876919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rot="5400000">
            <a:off x="7830086" y="4107706"/>
            <a:ext cx="217708" cy="1148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1E49524-4101-A442-8E03-BC85B489C5CE}"/>
              </a:ext>
            </a:extLst>
          </p:cNvPr>
          <p:cNvSpPr txBox="1"/>
          <p:nvPr/>
        </p:nvSpPr>
        <p:spPr>
          <a:xfrm>
            <a:off x="9668184" y="4260175"/>
            <a:ext cx="771365" cy="27203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Rollback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C8718CE-E0FE-B043-9A0C-661D5157D1EB}"/>
              </a:ext>
            </a:extLst>
          </p:cNvPr>
          <p:cNvSpPr txBox="1"/>
          <p:nvPr/>
        </p:nvSpPr>
        <p:spPr>
          <a:xfrm>
            <a:off x="10540694" y="4260175"/>
            <a:ext cx="694421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Disable</a:t>
            </a:r>
          </a:p>
        </p:txBody>
      </p: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99A06F8F-F31F-F32F-6656-B0BA3483AC1A}"/>
              </a:ext>
            </a:extLst>
          </p:cNvPr>
          <p:cNvCxnSpPr>
            <a:cxnSpLocks/>
            <a:stCxn id="37" idx="2"/>
            <a:endCxn id="39" idx="0"/>
          </p:cNvCxnSpPr>
          <p:nvPr/>
        </p:nvCxnSpPr>
        <p:spPr>
          <a:xfrm rot="5400000">
            <a:off x="10340512" y="3712782"/>
            <a:ext cx="260749" cy="834037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A4623B11-55BF-C6D3-460B-F2A585511764}"/>
              </a:ext>
            </a:extLst>
          </p:cNvPr>
          <p:cNvCxnSpPr>
            <a:cxnSpLocks/>
            <a:stCxn id="37" idx="2"/>
            <a:endCxn id="62" idx="0"/>
          </p:cNvCxnSpPr>
          <p:nvPr/>
        </p:nvCxnSpPr>
        <p:spPr>
          <a:xfrm rot="16200000" flipH="1">
            <a:off x="10757530" y="4129799"/>
            <a:ext cx="260749" cy="1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7F71C2E-1042-2661-4B14-1AB065652664}"/>
              </a:ext>
            </a:extLst>
          </p:cNvPr>
          <p:cNvGrpSpPr/>
          <p:nvPr/>
        </p:nvGrpSpPr>
        <p:grpSpPr>
          <a:xfrm>
            <a:off x="162613" y="4331164"/>
            <a:ext cx="2183193" cy="1635189"/>
            <a:chOff x="382069" y="4331164"/>
            <a:chExt cx="2183193" cy="1635189"/>
          </a:xfrm>
          <a:noFill/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F7F0FF42-1877-DA76-AD1E-0F00620E910E}"/>
                </a:ext>
              </a:extLst>
            </p:cNvPr>
            <p:cNvSpPr txBox="1"/>
            <p:nvPr/>
          </p:nvSpPr>
          <p:spPr>
            <a:xfrm>
              <a:off x="1450370" y="5135356"/>
              <a:ext cx="1114892" cy="830997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Cyclomatic Complexity of each Component</a:t>
              </a:r>
            </a:p>
          </p:txBody>
        </p:sp>
        <p:cxnSp>
          <p:nvCxnSpPr>
            <p:cNvPr id="116" name="Elbow Connector 115">
              <a:extLst>
                <a:ext uri="{FF2B5EF4-FFF2-40B4-BE49-F238E27FC236}">
                  <a16:creationId xmlns:a16="http://schemas.microsoft.com/office/drawing/2014/main" id="{B1CAD0B8-9AAF-E7CF-5A41-318A313B29D2}"/>
                </a:ext>
              </a:extLst>
            </p:cNvPr>
            <p:cNvCxnSpPr>
              <a:cxnSpLocks/>
              <a:stCxn id="14" idx="2"/>
              <a:endCxn id="110" idx="0"/>
            </p:cNvCxnSpPr>
            <p:nvPr/>
          </p:nvCxnSpPr>
          <p:spPr>
            <a:xfrm rot="5400000">
              <a:off x="1674825" y="4664156"/>
              <a:ext cx="804192" cy="138209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Elbow Connector 121">
              <a:extLst>
                <a:ext uri="{FF2B5EF4-FFF2-40B4-BE49-F238E27FC236}">
                  <a16:creationId xmlns:a16="http://schemas.microsoft.com/office/drawing/2014/main" id="{B393157C-2FEC-E17C-26B5-FF2CFC1C30DF}"/>
                </a:ext>
              </a:extLst>
            </p:cNvPr>
            <p:cNvCxnSpPr>
              <a:cxnSpLocks/>
              <a:stCxn id="14" idx="2"/>
              <a:endCxn id="171" idx="0"/>
            </p:cNvCxnSpPr>
            <p:nvPr/>
          </p:nvCxnSpPr>
          <p:spPr>
            <a:xfrm rot="5400000">
              <a:off x="1106718" y="4096049"/>
              <a:ext cx="804192" cy="127442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2FFD8D44-B2E4-E41C-BC28-1D737D120FF4}"/>
                </a:ext>
              </a:extLst>
            </p:cNvPr>
            <p:cNvSpPr txBox="1"/>
            <p:nvPr/>
          </p:nvSpPr>
          <p:spPr>
            <a:xfrm>
              <a:off x="382069" y="5135356"/>
              <a:ext cx="979068" cy="830997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Age &amp; Maturity of each Component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CF29403-794C-927E-38D5-532E61652678}"/>
              </a:ext>
            </a:extLst>
          </p:cNvPr>
          <p:cNvGrpSpPr/>
          <p:nvPr/>
        </p:nvGrpSpPr>
        <p:grpSpPr>
          <a:xfrm>
            <a:off x="1369123" y="3252351"/>
            <a:ext cx="3131928" cy="1080565"/>
            <a:chOff x="1588579" y="3252351"/>
            <a:chExt cx="3131928" cy="1080565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5284CCD-B895-46CA-82EC-FC10AA23C61B}"/>
                </a:ext>
              </a:extLst>
            </p:cNvPr>
            <p:cNvSpPr txBox="1"/>
            <p:nvPr/>
          </p:nvSpPr>
          <p:spPr>
            <a:xfrm>
              <a:off x="1588579" y="3869499"/>
              <a:ext cx="1114892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Availability of Components </a:t>
              </a:r>
            </a:p>
          </p:txBody>
        </p:sp>
        <p:cxnSp>
          <p:nvCxnSpPr>
            <p:cNvPr id="82" name="Elbow Connector 81">
              <a:extLst>
                <a:ext uri="{FF2B5EF4-FFF2-40B4-BE49-F238E27FC236}">
                  <a16:creationId xmlns:a16="http://schemas.microsoft.com/office/drawing/2014/main" id="{042AF553-4490-4F8B-9401-40B076B54CDA}"/>
                </a:ext>
              </a:extLst>
            </p:cNvPr>
            <p:cNvCxnSpPr>
              <a:cxnSpLocks/>
              <a:stCxn id="12" idx="2"/>
              <a:endCxn id="14" idx="0"/>
            </p:cNvCxnSpPr>
            <p:nvPr/>
          </p:nvCxnSpPr>
          <p:spPr>
            <a:xfrm rot="16200000" flipH="1">
              <a:off x="1644406" y="3367880"/>
              <a:ext cx="617148" cy="38609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DD94D1C-A998-60DD-D09B-3BEC6E31D6E6}"/>
                </a:ext>
              </a:extLst>
            </p:cNvPr>
            <p:cNvSpPr txBox="1"/>
            <p:nvPr/>
          </p:nvSpPr>
          <p:spPr>
            <a:xfrm>
              <a:off x="2695525" y="3871251"/>
              <a:ext cx="2024982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Component to Component Communications</a:t>
              </a:r>
            </a:p>
          </p:txBody>
        </p:sp>
        <p:cxnSp>
          <p:nvCxnSpPr>
            <p:cNvPr id="44" name="Elbow Connector 43">
              <a:extLst>
                <a:ext uri="{FF2B5EF4-FFF2-40B4-BE49-F238E27FC236}">
                  <a16:creationId xmlns:a16="http://schemas.microsoft.com/office/drawing/2014/main" id="{51D74409-AB66-ECCD-FC61-15A3F01C3C6C}"/>
                </a:ext>
              </a:extLst>
            </p:cNvPr>
            <p:cNvCxnSpPr>
              <a:cxnSpLocks/>
              <a:stCxn id="12" idx="2"/>
              <a:endCxn id="176" idx="0"/>
            </p:cNvCxnSpPr>
            <p:nvPr/>
          </p:nvCxnSpPr>
          <p:spPr>
            <a:xfrm rot="16200000" flipH="1">
              <a:off x="2424525" y="2587760"/>
              <a:ext cx="618900" cy="1948081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0ECC385-C7AC-7B31-EB89-704C062480DD}"/>
              </a:ext>
            </a:extLst>
          </p:cNvPr>
          <p:cNvGrpSpPr/>
          <p:nvPr/>
        </p:nvGrpSpPr>
        <p:grpSpPr>
          <a:xfrm>
            <a:off x="5476199" y="6049704"/>
            <a:ext cx="1763175" cy="561643"/>
            <a:chOff x="5850559" y="3263238"/>
            <a:chExt cx="1763175" cy="56164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EFB65A0-AC81-6E5C-320D-47D6FDD83D9F}"/>
                </a:ext>
              </a:extLst>
            </p:cNvPr>
            <p:cNvSpPr txBox="1"/>
            <p:nvPr/>
          </p:nvSpPr>
          <p:spPr>
            <a:xfrm>
              <a:off x="5850559" y="3547882"/>
              <a:ext cx="1763175" cy="276999"/>
            </a:xfrm>
            <a:prstGeom prst="rect">
              <a:avLst/>
            </a:prstGeom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Mitigating Anti-Patterns</a:t>
              </a:r>
            </a:p>
          </p:txBody>
        </p:sp>
        <p:sp>
          <p:nvSpPr>
            <p:cNvPr id="81" name="Right Brace 80">
              <a:extLst>
                <a:ext uri="{FF2B5EF4-FFF2-40B4-BE49-F238E27FC236}">
                  <a16:creationId xmlns:a16="http://schemas.microsoft.com/office/drawing/2014/main" id="{21FA0E13-A2F3-8345-61E4-557B1EFF3616}"/>
                </a:ext>
              </a:extLst>
            </p:cNvPr>
            <p:cNvSpPr/>
            <p:nvPr/>
          </p:nvSpPr>
          <p:spPr bwMode="auto">
            <a:xfrm rot="5400000">
              <a:off x="6642182" y="2605994"/>
              <a:ext cx="277000" cy="1591487"/>
            </a:xfrm>
            <a:prstGeom prst="rightBrace">
              <a:avLst>
                <a:gd name="adj1" fmla="val 73129"/>
                <a:gd name="adj2" fmla="val 50388"/>
              </a:avLst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ＭＳ Ｐゴシック" pitchFamily="80" charset="-128"/>
                <a:cs typeface="Avenir Book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635B3A-AF47-FC55-F1EB-C7073A8D3084}"/>
              </a:ext>
            </a:extLst>
          </p:cNvPr>
          <p:cNvGrpSpPr/>
          <p:nvPr/>
        </p:nvGrpSpPr>
        <p:grpSpPr>
          <a:xfrm>
            <a:off x="3488559" y="4332915"/>
            <a:ext cx="3713938" cy="1716790"/>
            <a:chOff x="3708015" y="4332915"/>
            <a:chExt cx="3713938" cy="1716790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3C1102A-F95B-26B7-4F7D-4542E70D7140}"/>
                </a:ext>
              </a:extLst>
            </p:cNvPr>
            <p:cNvSpPr txBox="1"/>
            <p:nvPr/>
          </p:nvSpPr>
          <p:spPr>
            <a:xfrm>
              <a:off x="6500192" y="5135356"/>
              <a:ext cx="921761" cy="904156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Async Calls (~Parallel)</a:t>
              </a:r>
            </a:p>
          </p:txBody>
        </p:sp>
        <p:cxnSp>
          <p:nvCxnSpPr>
            <p:cNvPr id="90" name="Elbow Connector 89">
              <a:extLst>
                <a:ext uri="{FF2B5EF4-FFF2-40B4-BE49-F238E27FC236}">
                  <a16:creationId xmlns:a16="http://schemas.microsoft.com/office/drawing/2014/main" id="{E7E0359D-9690-6604-9036-7075F7158C69}"/>
                </a:ext>
              </a:extLst>
            </p:cNvPr>
            <p:cNvCxnSpPr>
              <a:cxnSpLocks/>
              <a:stCxn id="176" idx="2"/>
              <a:endCxn id="112" idx="0"/>
            </p:cNvCxnSpPr>
            <p:nvPr/>
          </p:nvCxnSpPr>
          <p:spPr>
            <a:xfrm rot="16200000" flipH="1">
              <a:off x="4068835" y="3972097"/>
              <a:ext cx="802440" cy="152407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FEEC99B-23A9-7855-475E-010A3CCDFFD1}"/>
                </a:ext>
              </a:extLst>
            </p:cNvPr>
            <p:cNvSpPr txBox="1"/>
            <p:nvPr/>
          </p:nvSpPr>
          <p:spPr>
            <a:xfrm>
              <a:off x="3742412" y="5135357"/>
              <a:ext cx="910904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Network Distance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DD4D33C-5EB6-9E43-0A83-92675EF84B72}"/>
                </a:ext>
              </a:extLst>
            </p:cNvPr>
            <p:cNvSpPr txBox="1"/>
            <p:nvPr/>
          </p:nvSpPr>
          <p:spPr>
            <a:xfrm>
              <a:off x="4804022" y="5135356"/>
              <a:ext cx="856143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Payload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Size</a:t>
              </a:r>
            </a:p>
          </p:txBody>
        </p:sp>
        <p:cxnSp>
          <p:nvCxnSpPr>
            <p:cNvPr id="119" name="Elbow Connector 118">
              <a:extLst>
                <a:ext uri="{FF2B5EF4-FFF2-40B4-BE49-F238E27FC236}">
                  <a16:creationId xmlns:a16="http://schemas.microsoft.com/office/drawing/2014/main" id="{D06AE79E-B831-0A2B-7C65-9E261E611ED5}"/>
                </a:ext>
              </a:extLst>
            </p:cNvPr>
            <p:cNvCxnSpPr>
              <a:cxnSpLocks/>
              <a:stCxn id="176" idx="2"/>
              <a:endCxn id="111" idx="0"/>
            </p:cNvCxnSpPr>
            <p:nvPr/>
          </p:nvCxnSpPr>
          <p:spPr>
            <a:xfrm rot="16200000" flipH="1">
              <a:off x="3551720" y="4489212"/>
              <a:ext cx="802441" cy="48984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0E9CF52-2B25-9D39-0A8F-7C6D63554B66}"/>
                </a:ext>
              </a:extLst>
            </p:cNvPr>
            <p:cNvSpPr txBox="1"/>
            <p:nvPr/>
          </p:nvSpPr>
          <p:spPr>
            <a:xfrm>
              <a:off x="5775795" y="5135354"/>
              <a:ext cx="724398" cy="904158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Calls in Series</a:t>
              </a:r>
            </a:p>
          </p:txBody>
        </p:sp>
        <p:cxnSp>
          <p:nvCxnSpPr>
            <p:cNvPr id="28" name="Elbow Connector 27">
              <a:extLst>
                <a:ext uri="{FF2B5EF4-FFF2-40B4-BE49-F238E27FC236}">
                  <a16:creationId xmlns:a16="http://schemas.microsoft.com/office/drawing/2014/main" id="{A09BC5AD-AB4B-8059-356C-3C97F487FCF7}"/>
                </a:ext>
              </a:extLst>
            </p:cNvPr>
            <p:cNvCxnSpPr>
              <a:cxnSpLocks/>
              <a:stCxn id="176" idx="2"/>
              <a:endCxn id="175" idx="0"/>
            </p:cNvCxnSpPr>
            <p:nvPr/>
          </p:nvCxnSpPr>
          <p:spPr>
            <a:xfrm rot="16200000" flipH="1">
              <a:off x="4521786" y="3519146"/>
              <a:ext cx="802438" cy="242997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>
              <a:extLst>
                <a:ext uri="{FF2B5EF4-FFF2-40B4-BE49-F238E27FC236}">
                  <a16:creationId xmlns:a16="http://schemas.microsoft.com/office/drawing/2014/main" id="{2BE0643A-89E6-CA79-FB8C-C0DFF43FA0D8}"/>
                </a:ext>
              </a:extLst>
            </p:cNvPr>
            <p:cNvCxnSpPr>
              <a:cxnSpLocks/>
              <a:stCxn id="176" idx="2"/>
              <a:endCxn id="13" idx="0"/>
            </p:cNvCxnSpPr>
            <p:nvPr/>
          </p:nvCxnSpPr>
          <p:spPr>
            <a:xfrm rot="16200000" flipH="1">
              <a:off x="4933324" y="3107607"/>
              <a:ext cx="802440" cy="325305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CEB6830-0C8C-FAEF-1687-21315E7B7164}"/>
                </a:ext>
              </a:extLst>
            </p:cNvPr>
            <p:cNvSpPr txBox="1"/>
            <p:nvPr/>
          </p:nvSpPr>
          <p:spPr>
            <a:xfrm>
              <a:off x="3742412" y="5588040"/>
              <a:ext cx="910904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Network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Hops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93A6C31-786B-88F0-D959-0BCC1EBB6570}"/>
                </a:ext>
              </a:extLst>
            </p:cNvPr>
            <p:cNvSpPr txBox="1"/>
            <p:nvPr/>
          </p:nvSpPr>
          <p:spPr>
            <a:xfrm>
              <a:off x="4804022" y="5588039"/>
              <a:ext cx="856143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# of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Calls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FF4312E-A72B-D0E4-2EE9-6DEA16AF943E}"/>
              </a:ext>
            </a:extLst>
          </p:cNvPr>
          <p:cNvSpPr txBox="1"/>
          <p:nvPr/>
        </p:nvSpPr>
        <p:spPr>
          <a:xfrm>
            <a:off x="11376444" y="4260175"/>
            <a:ext cx="470981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FCBA7A-A4C0-DF64-1E03-F88E5A46717A}"/>
              </a:ext>
            </a:extLst>
          </p:cNvPr>
          <p:cNvSpPr txBox="1"/>
          <p:nvPr/>
        </p:nvSpPr>
        <p:spPr>
          <a:xfrm>
            <a:off x="9931835" y="5137876"/>
            <a:ext cx="87556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Recovery </a:t>
            </a:r>
            <a:b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</a:b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Point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venir Book"/>
            </a:endParaRP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7A14F4E8-7645-8E55-B7A0-2B2229E5B665}"/>
              </a:ext>
            </a:extLst>
          </p:cNvPr>
          <p:cNvCxnSpPr>
            <a:cxnSpLocks/>
            <a:stCxn id="37" idx="2"/>
            <a:endCxn id="17" idx="0"/>
          </p:cNvCxnSpPr>
          <p:nvPr/>
        </p:nvCxnSpPr>
        <p:spPr>
          <a:xfrm rot="16200000" flipH="1">
            <a:off x="11119545" y="3767784"/>
            <a:ext cx="260749" cy="724031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A2C122E1-1A1E-B095-430C-E5B99FE269E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rot="5400000">
            <a:off x="10690424" y="4216365"/>
            <a:ext cx="600702" cy="1242320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92E7258-114B-4615-51AC-7B5C85DDEB9F}"/>
              </a:ext>
            </a:extLst>
          </p:cNvPr>
          <p:cNvSpPr txBox="1"/>
          <p:nvPr/>
        </p:nvSpPr>
        <p:spPr>
          <a:xfrm>
            <a:off x="10932338" y="5135354"/>
            <a:ext cx="87556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Recovery </a:t>
            </a:r>
            <a:b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</a:b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Time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cs typeface="Avenir Book"/>
            </a:endParaRPr>
          </a:p>
        </p:txBody>
      </p: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6145D72-139B-FD40-54C2-7A0EC5487399}"/>
              </a:ext>
            </a:extLst>
          </p:cNvPr>
          <p:cNvCxnSpPr>
            <a:cxnSpLocks/>
            <a:stCxn id="17" idx="2"/>
            <a:endCxn id="64" idx="0"/>
          </p:cNvCxnSpPr>
          <p:nvPr/>
        </p:nvCxnSpPr>
        <p:spPr>
          <a:xfrm rot="5400000">
            <a:off x="11191937" y="4715356"/>
            <a:ext cx="598180" cy="24181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C7626FBB-F4CD-21CB-85A7-9D482A5E5A55}"/>
              </a:ext>
            </a:extLst>
          </p:cNvPr>
          <p:cNvSpPr txBox="1"/>
          <p:nvPr/>
        </p:nvSpPr>
        <p:spPr>
          <a:xfrm>
            <a:off x="8541283" y="3537761"/>
            <a:ext cx="100584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Time To Isolate</a:t>
            </a:r>
          </a:p>
        </p:txBody>
      </p: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9DD5DE3E-72F6-2711-0C77-C13648BE772A}"/>
              </a:ext>
            </a:extLst>
          </p:cNvPr>
          <p:cNvCxnSpPr>
            <a:cxnSpLocks/>
            <a:stCxn id="32" idx="2"/>
            <a:endCxn id="86" idx="0"/>
          </p:cNvCxnSpPr>
          <p:nvPr/>
        </p:nvCxnSpPr>
        <p:spPr>
          <a:xfrm rot="5400000">
            <a:off x="9540920" y="2570969"/>
            <a:ext cx="470076" cy="146350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E332CA23-64E4-8E31-B004-7CE21D49D69C}"/>
              </a:ext>
            </a:extLst>
          </p:cNvPr>
          <p:cNvCxnSpPr>
            <a:cxnSpLocks/>
            <a:stCxn id="86" idx="2"/>
            <a:endCxn id="128" idx="0"/>
          </p:cNvCxnSpPr>
          <p:nvPr/>
        </p:nvCxnSpPr>
        <p:spPr>
          <a:xfrm rot="5400000">
            <a:off x="8927756" y="4115873"/>
            <a:ext cx="232894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2E2743E7-2EDC-68FC-3813-58DF61AE8963}"/>
              </a:ext>
            </a:extLst>
          </p:cNvPr>
          <p:cNvSpPr txBox="1"/>
          <p:nvPr/>
        </p:nvSpPr>
        <p:spPr>
          <a:xfrm>
            <a:off x="8541282" y="4232320"/>
            <a:ext cx="1005840" cy="64008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System Component Monitoring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D9CCD6C-3FB8-E9FE-3014-5F9BBDBF18B5}"/>
              </a:ext>
            </a:extLst>
          </p:cNvPr>
          <p:cNvSpPr txBox="1"/>
          <p:nvPr/>
        </p:nvSpPr>
        <p:spPr>
          <a:xfrm>
            <a:off x="2430144" y="5133605"/>
            <a:ext cx="984762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Workload 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D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emand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 of each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 Component</a:t>
            </a:r>
          </a:p>
        </p:txBody>
      </p:sp>
      <p:cxnSp>
        <p:nvCxnSpPr>
          <p:cNvPr id="180" name="Elbow Connector 179">
            <a:extLst>
              <a:ext uri="{FF2B5EF4-FFF2-40B4-BE49-F238E27FC236}">
                <a16:creationId xmlns:a16="http://schemas.microsoft.com/office/drawing/2014/main" id="{8342CE6D-6C4C-2F14-E289-E8ED0EB20650}"/>
              </a:ext>
            </a:extLst>
          </p:cNvPr>
          <p:cNvCxnSpPr>
            <a:cxnSpLocks/>
            <a:stCxn id="14" idx="2"/>
            <a:endCxn id="174" idx="0"/>
          </p:cNvCxnSpPr>
          <p:nvPr/>
        </p:nvCxnSpPr>
        <p:spPr>
          <a:xfrm rot="16200000" flipH="1">
            <a:off x="2023327" y="4234406"/>
            <a:ext cx="802441" cy="9959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CADBA80-19AC-0025-4928-6A706BC43759}"/>
              </a:ext>
            </a:extLst>
          </p:cNvPr>
          <p:cNvSpPr txBox="1"/>
          <p:nvPr/>
        </p:nvSpPr>
        <p:spPr>
          <a:xfrm>
            <a:off x="4264270" y="1334321"/>
            <a:ext cx="2891348" cy="36933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chemeClr val="dk1"/>
                </a:solidFill>
                <a:latin typeface="Avenir Book"/>
                <a:ea typeface="+mn-ea"/>
                <a:cs typeface="Avenir Book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RISK of Service Failure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F0A36AF2-9F81-8FBC-60CE-D9070198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Risk Model</a:t>
            </a:r>
          </a:p>
        </p:txBody>
      </p:sp>
    </p:spTree>
    <p:extLst>
      <p:ext uri="{BB962C8B-B14F-4D97-AF65-F5344CB8AC3E}">
        <p14:creationId xmlns:p14="http://schemas.microsoft.com/office/powerpoint/2010/main" val="809987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B14D45-735E-205B-381B-AAC636077B08}"/>
              </a:ext>
            </a:extLst>
          </p:cNvPr>
          <p:cNvSpPr/>
          <p:nvPr/>
        </p:nvSpPr>
        <p:spPr>
          <a:xfrm>
            <a:off x="7347774" y="2513551"/>
            <a:ext cx="4678282" cy="4106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D3AF8D-ADF8-CD79-B485-4C0596AF8B88}"/>
              </a:ext>
            </a:extLst>
          </p:cNvPr>
          <p:cNvSpPr/>
          <p:nvPr/>
        </p:nvSpPr>
        <p:spPr>
          <a:xfrm>
            <a:off x="79405" y="2513551"/>
            <a:ext cx="7207113" cy="4106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95F325-DC33-6F28-0746-0176C775B3D6}"/>
              </a:ext>
            </a:extLst>
          </p:cNvPr>
          <p:cNvSpPr txBox="1"/>
          <p:nvPr/>
        </p:nvSpPr>
        <p:spPr>
          <a:xfrm>
            <a:off x="1148373" y="62326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These are generally Architectural Decisions</a:t>
            </a: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7A88E0-AF7C-4795-6F8E-3638D2B972E6}"/>
              </a:ext>
            </a:extLst>
          </p:cNvPr>
          <p:cNvSpPr txBox="1"/>
          <p:nvPr/>
        </p:nvSpPr>
        <p:spPr>
          <a:xfrm>
            <a:off x="7600859" y="6232619"/>
            <a:ext cx="54225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These are generally Process Decisions</a:t>
            </a:r>
            <a:endParaRPr lang="en-US" i="1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5D0BE026-6384-943A-8F3A-130D128EEE3C}"/>
              </a:ext>
            </a:extLst>
          </p:cNvPr>
          <p:cNvGrpSpPr/>
          <p:nvPr/>
        </p:nvGrpSpPr>
        <p:grpSpPr>
          <a:xfrm>
            <a:off x="5050550" y="3506127"/>
            <a:ext cx="2083852" cy="586602"/>
            <a:chOff x="5738346" y="3263236"/>
            <a:chExt cx="2083852" cy="586602"/>
          </a:xfrm>
          <a:noFill/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9AABE45-CB53-AA46-AC50-5C861181E035}"/>
                </a:ext>
              </a:extLst>
            </p:cNvPr>
            <p:cNvSpPr txBox="1"/>
            <p:nvPr/>
          </p:nvSpPr>
          <p:spPr>
            <a:xfrm>
              <a:off x="5738346" y="3572839"/>
              <a:ext cx="2020216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Fault Isolation Architecture</a:t>
              </a:r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id="{E3B75E64-34D9-E347-BF4E-15009099499A}"/>
                </a:ext>
              </a:extLst>
            </p:cNvPr>
            <p:cNvSpPr/>
            <p:nvPr/>
          </p:nvSpPr>
          <p:spPr bwMode="auto">
            <a:xfrm rot="5400000">
              <a:off x="6673589" y="2391627"/>
              <a:ext cx="276999" cy="2020218"/>
            </a:xfrm>
            <a:prstGeom prst="rightBrace">
              <a:avLst>
                <a:gd name="adj1" fmla="val 73129"/>
                <a:gd name="adj2" fmla="val 50388"/>
              </a:avLst>
            </a:prstGeom>
            <a:grp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ＭＳ Ｐゴシック" pitchFamily="80" charset="-128"/>
                <a:cs typeface="Avenir Book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B415D3-D2EE-7C89-D058-DFA7E4A3F4CC}"/>
              </a:ext>
            </a:extLst>
          </p:cNvPr>
          <p:cNvGrpSpPr/>
          <p:nvPr/>
        </p:nvGrpSpPr>
        <p:grpSpPr>
          <a:xfrm>
            <a:off x="2168253" y="1703652"/>
            <a:ext cx="7104245" cy="717569"/>
            <a:chOff x="2387709" y="1703652"/>
            <a:chExt cx="7104245" cy="71756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F6768C-A5C6-4049-942D-09E436D12B8B}"/>
                </a:ext>
              </a:extLst>
            </p:cNvPr>
            <p:cNvSpPr txBox="1"/>
            <p:nvPr/>
          </p:nvSpPr>
          <p:spPr>
            <a:xfrm>
              <a:off x="2387709" y="2144222"/>
              <a:ext cx="202812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A5193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Probability of an Incident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22528F9-17A4-6249-8F7B-50761D1E8276}"/>
                </a:ext>
              </a:extLst>
            </p:cNvPr>
            <p:cNvSpPr txBox="1"/>
            <p:nvPr/>
          </p:nvSpPr>
          <p:spPr>
            <a:xfrm>
              <a:off x="7861611" y="2144222"/>
              <a:ext cx="1630343" cy="27699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 of Incident</a:t>
              </a: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EED34D36-9A8A-5C7C-A34A-BA78A32F7AC5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 rot="5400000">
              <a:off x="4439205" y="666218"/>
              <a:ext cx="440569" cy="251543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71EBE9A9-B6B2-14BD-D13E-E11B531424F0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 rot="16200000" flipH="1">
              <a:off x="7076711" y="544149"/>
              <a:ext cx="440569" cy="275957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BEAD0832-10A1-EA48-84D8-E3175603F641}"/>
              </a:ext>
            </a:extLst>
          </p:cNvPr>
          <p:cNvSpPr txBox="1"/>
          <p:nvPr/>
        </p:nvSpPr>
        <p:spPr>
          <a:xfrm>
            <a:off x="2632387" y="2790686"/>
            <a:ext cx="1087157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Release Size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AFD01A-54CA-354F-8A96-0837F60163DB}"/>
              </a:ext>
            </a:extLst>
          </p:cNvPr>
          <p:cNvSpPr txBox="1"/>
          <p:nvPr/>
        </p:nvSpPr>
        <p:spPr>
          <a:xfrm>
            <a:off x="4157021" y="2790686"/>
            <a:ext cx="674639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Testing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00AE71-711A-EA21-4EE6-437B43A04B37}"/>
              </a:ext>
            </a:extLst>
          </p:cNvPr>
          <p:cNvSpPr txBox="1"/>
          <p:nvPr/>
        </p:nvSpPr>
        <p:spPr>
          <a:xfrm>
            <a:off x="939410" y="2790686"/>
            <a:ext cx="1202138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Components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in Call Chains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264DAAC9-B0AD-C369-60A9-DCBD29AF5203}"/>
              </a:ext>
            </a:extLst>
          </p:cNvPr>
          <p:cNvCxnSpPr>
            <a:cxnSpLocks/>
            <a:stCxn id="31" idx="2"/>
            <a:endCxn id="12" idx="0"/>
          </p:cNvCxnSpPr>
          <p:nvPr/>
        </p:nvCxnSpPr>
        <p:spPr>
          <a:xfrm rot="5400000">
            <a:off x="2176664" y="1785036"/>
            <a:ext cx="369465" cy="1641834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A54B4D26-4E13-B89A-2F83-F815B210F908}"/>
              </a:ext>
            </a:extLst>
          </p:cNvPr>
          <p:cNvCxnSpPr>
            <a:cxnSpLocks/>
            <a:stCxn id="31" idx="2"/>
            <a:endCxn id="34" idx="0"/>
          </p:cNvCxnSpPr>
          <p:nvPr/>
        </p:nvCxnSpPr>
        <p:spPr>
          <a:xfrm rot="5400000">
            <a:off x="2994408" y="2602780"/>
            <a:ext cx="369465" cy="6347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044FF3C1-7E26-6EC0-28B5-4D5CF7969385}"/>
              </a:ext>
            </a:extLst>
          </p:cNvPr>
          <p:cNvCxnSpPr>
            <a:cxnSpLocks/>
            <a:stCxn id="31" idx="2"/>
            <a:endCxn id="35" idx="0"/>
          </p:cNvCxnSpPr>
          <p:nvPr/>
        </p:nvCxnSpPr>
        <p:spPr>
          <a:xfrm rot="16200000" flipH="1">
            <a:off x="3653595" y="1949939"/>
            <a:ext cx="369465" cy="1312028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843A2DE-EF94-A24E-8ED2-5DCBE16F9B42}"/>
              </a:ext>
            </a:extLst>
          </p:cNvPr>
          <p:cNvSpPr txBox="1"/>
          <p:nvPr/>
        </p:nvSpPr>
        <p:spPr>
          <a:xfrm>
            <a:off x="10109961" y="2790686"/>
            <a:ext cx="795501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Duration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1275E7E-1F01-004D-B33A-EC2FC6FEDAC9}"/>
              </a:ext>
            </a:extLst>
          </p:cNvPr>
          <p:cNvSpPr txBox="1"/>
          <p:nvPr/>
        </p:nvSpPr>
        <p:spPr>
          <a:xfrm>
            <a:off x="5108372" y="2790686"/>
            <a:ext cx="926856" cy="646331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%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Customers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Impacted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4B41F15-40A9-ED43-BE6C-83A9D0704D32}"/>
              </a:ext>
            </a:extLst>
          </p:cNvPr>
          <p:cNvSpPr txBox="1"/>
          <p:nvPr/>
        </p:nvSpPr>
        <p:spPr>
          <a:xfrm>
            <a:off x="6088521" y="2790686"/>
            <a:ext cx="1064031" cy="646331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%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Transactions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Impacted</a:t>
            </a:r>
          </a:p>
        </p:txBody>
      </p: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10570281-8FA1-E05B-15F1-4B6A59DFAD5C}"/>
              </a:ext>
            </a:extLst>
          </p:cNvPr>
          <p:cNvCxnSpPr>
            <a:cxnSpLocks/>
            <a:stCxn id="33" idx="2"/>
            <a:endCxn id="50" idx="0"/>
          </p:cNvCxnSpPr>
          <p:nvPr/>
        </p:nvCxnSpPr>
        <p:spPr>
          <a:xfrm rot="5400000">
            <a:off x="6829832" y="1163190"/>
            <a:ext cx="369465" cy="2885527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1EBD9A59-4ADF-7811-1375-C5493CE1C456}"/>
              </a:ext>
            </a:extLst>
          </p:cNvPr>
          <p:cNvCxnSpPr>
            <a:cxnSpLocks/>
            <a:stCxn id="33" idx="2"/>
            <a:endCxn id="51" idx="0"/>
          </p:cNvCxnSpPr>
          <p:nvPr/>
        </p:nvCxnSpPr>
        <p:spPr>
          <a:xfrm rot="5400000">
            <a:off x="7354200" y="1687558"/>
            <a:ext cx="369465" cy="1836790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B212EE94-6994-D11C-CB39-46287F39758D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rot="16200000" flipH="1">
            <a:off x="9297787" y="1580760"/>
            <a:ext cx="369465" cy="2050385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5C6AD55-3CEF-934F-8DDD-953D468DEE97}"/>
              </a:ext>
            </a:extLst>
          </p:cNvPr>
          <p:cNvSpPr txBox="1"/>
          <p:nvPr/>
        </p:nvSpPr>
        <p:spPr>
          <a:xfrm>
            <a:off x="7436594" y="3537761"/>
            <a:ext cx="100584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Time To Detect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928978-F459-514E-823A-E352EBFB54D8}"/>
              </a:ext>
            </a:extLst>
          </p:cNvPr>
          <p:cNvSpPr txBox="1"/>
          <p:nvPr/>
        </p:nvSpPr>
        <p:spPr>
          <a:xfrm>
            <a:off x="10313949" y="3537761"/>
            <a:ext cx="1147909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latin typeface="Avenir Book"/>
                <a:cs typeface="Avenir Book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Time To Resolve</a:t>
            </a:r>
          </a:p>
        </p:txBody>
      </p: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DB4E604D-E1A1-CF3F-D945-41E93ABBCFCE}"/>
              </a:ext>
            </a:extLst>
          </p:cNvPr>
          <p:cNvCxnSpPr>
            <a:cxnSpLocks/>
            <a:stCxn id="32" idx="2"/>
            <a:endCxn id="37" idx="0"/>
          </p:cNvCxnSpPr>
          <p:nvPr/>
        </p:nvCxnSpPr>
        <p:spPr>
          <a:xfrm rot="16200000" flipH="1">
            <a:off x="10462770" y="3112627"/>
            <a:ext cx="470076" cy="380192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>
            <a:extLst>
              <a:ext uri="{FF2B5EF4-FFF2-40B4-BE49-F238E27FC236}">
                <a16:creationId xmlns:a16="http://schemas.microsoft.com/office/drawing/2014/main" id="{F210BB6F-3CF1-A583-A24F-8A2821A1DE08}"/>
              </a:ext>
            </a:extLst>
          </p:cNvPr>
          <p:cNvCxnSpPr>
            <a:cxnSpLocks/>
            <a:stCxn id="32" idx="2"/>
            <a:endCxn id="36" idx="0"/>
          </p:cNvCxnSpPr>
          <p:nvPr/>
        </p:nvCxnSpPr>
        <p:spPr>
          <a:xfrm rot="5400000">
            <a:off x="8988575" y="2018624"/>
            <a:ext cx="470076" cy="2568198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E3BCD6A-78F6-844E-AEB7-46AE4FCE9547}"/>
              </a:ext>
            </a:extLst>
          </p:cNvPr>
          <p:cNvSpPr txBox="1"/>
          <p:nvPr/>
        </p:nvSpPr>
        <p:spPr>
          <a:xfrm>
            <a:off x="7436594" y="4217134"/>
            <a:ext cx="1003543" cy="64008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Business Metric Monitoring</a:t>
            </a:r>
          </a:p>
        </p:txBody>
      </p: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9FBD7D4C-B9DA-4001-B614-3BAAEB876919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rot="5400000">
            <a:off x="7830086" y="4107706"/>
            <a:ext cx="217708" cy="1148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1E49524-4101-A442-8E03-BC85B489C5CE}"/>
              </a:ext>
            </a:extLst>
          </p:cNvPr>
          <p:cNvSpPr txBox="1"/>
          <p:nvPr/>
        </p:nvSpPr>
        <p:spPr>
          <a:xfrm>
            <a:off x="9668184" y="4260175"/>
            <a:ext cx="771365" cy="27203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Rollback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C8718CE-E0FE-B043-9A0C-661D5157D1EB}"/>
              </a:ext>
            </a:extLst>
          </p:cNvPr>
          <p:cNvSpPr txBox="1"/>
          <p:nvPr/>
        </p:nvSpPr>
        <p:spPr>
          <a:xfrm>
            <a:off x="10540694" y="4260175"/>
            <a:ext cx="694421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Disable</a:t>
            </a:r>
          </a:p>
        </p:txBody>
      </p: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99A06F8F-F31F-F32F-6656-B0BA3483AC1A}"/>
              </a:ext>
            </a:extLst>
          </p:cNvPr>
          <p:cNvCxnSpPr>
            <a:cxnSpLocks/>
            <a:stCxn id="37" idx="2"/>
            <a:endCxn id="39" idx="0"/>
          </p:cNvCxnSpPr>
          <p:nvPr/>
        </p:nvCxnSpPr>
        <p:spPr>
          <a:xfrm rot="5400000">
            <a:off x="10340512" y="3712782"/>
            <a:ext cx="260749" cy="834037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A4623B11-55BF-C6D3-460B-F2A585511764}"/>
              </a:ext>
            </a:extLst>
          </p:cNvPr>
          <p:cNvCxnSpPr>
            <a:cxnSpLocks/>
            <a:stCxn id="37" idx="2"/>
            <a:endCxn id="62" idx="0"/>
          </p:cNvCxnSpPr>
          <p:nvPr/>
        </p:nvCxnSpPr>
        <p:spPr>
          <a:xfrm rot="16200000" flipH="1">
            <a:off x="10757530" y="4129799"/>
            <a:ext cx="260749" cy="1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7F71C2E-1042-2661-4B14-1AB065652664}"/>
              </a:ext>
            </a:extLst>
          </p:cNvPr>
          <p:cNvGrpSpPr/>
          <p:nvPr/>
        </p:nvGrpSpPr>
        <p:grpSpPr>
          <a:xfrm>
            <a:off x="162613" y="4331164"/>
            <a:ext cx="2183193" cy="1635189"/>
            <a:chOff x="382069" y="4331164"/>
            <a:chExt cx="2183193" cy="1635189"/>
          </a:xfrm>
          <a:noFill/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F7F0FF42-1877-DA76-AD1E-0F00620E910E}"/>
                </a:ext>
              </a:extLst>
            </p:cNvPr>
            <p:cNvSpPr txBox="1"/>
            <p:nvPr/>
          </p:nvSpPr>
          <p:spPr>
            <a:xfrm>
              <a:off x="1450370" y="5135356"/>
              <a:ext cx="1114892" cy="830997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Cyclomatic Complexity of each Component</a:t>
              </a:r>
            </a:p>
          </p:txBody>
        </p:sp>
        <p:cxnSp>
          <p:nvCxnSpPr>
            <p:cNvPr id="116" name="Elbow Connector 115">
              <a:extLst>
                <a:ext uri="{FF2B5EF4-FFF2-40B4-BE49-F238E27FC236}">
                  <a16:creationId xmlns:a16="http://schemas.microsoft.com/office/drawing/2014/main" id="{B1CAD0B8-9AAF-E7CF-5A41-318A313B29D2}"/>
                </a:ext>
              </a:extLst>
            </p:cNvPr>
            <p:cNvCxnSpPr>
              <a:cxnSpLocks/>
              <a:stCxn id="14" idx="2"/>
              <a:endCxn id="110" idx="0"/>
            </p:cNvCxnSpPr>
            <p:nvPr/>
          </p:nvCxnSpPr>
          <p:spPr>
            <a:xfrm rot="5400000">
              <a:off x="1674825" y="4664156"/>
              <a:ext cx="804192" cy="138209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Elbow Connector 121">
              <a:extLst>
                <a:ext uri="{FF2B5EF4-FFF2-40B4-BE49-F238E27FC236}">
                  <a16:creationId xmlns:a16="http://schemas.microsoft.com/office/drawing/2014/main" id="{B393157C-2FEC-E17C-26B5-FF2CFC1C30DF}"/>
                </a:ext>
              </a:extLst>
            </p:cNvPr>
            <p:cNvCxnSpPr>
              <a:cxnSpLocks/>
              <a:stCxn id="14" idx="2"/>
              <a:endCxn id="171" idx="0"/>
            </p:cNvCxnSpPr>
            <p:nvPr/>
          </p:nvCxnSpPr>
          <p:spPr>
            <a:xfrm rot="5400000">
              <a:off x="1106718" y="4096049"/>
              <a:ext cx="804192" cy="127442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2FFD8D44-B2E4-E41C-BC28-1D737D120FF4}"/>
                </a:ext>
              </a:extLst>
            </p:cNvPr>
            <p:cNvSpPr txBox="1"/>
            <p:nvPr/>
          </p:nvSpPr>
          <p:spPr>
            <a:xfrm>
              <a:off x="382069" y="5135356"/>
              <a:ext cx="979068" cy="830997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Age &amp; Maturity of each Component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CF29403-794C-927E-38D5-532E61652678}"/>
              </a:ext>
            </a:extLst>
          </p:cNvPr>
          <p:cNvGrpSpPr/>
          <p:nvPr/>
        </p:nvGrpSpPr>
        <p:grpSpPr>
          <a:xfrm>
            <a:off x="1369123" y="3252351"/>
            <a:ext cx="3131928" cy="1080565"/>
            <a:chOff x="1588579" y="3252351"/>
            <a:chExt cx="3131928" cy="1080565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5284CCD-B895-46CA-82EC-FC10AA23C61B}"/>
                </a:ext>
              </a:extLst>
            </p:cNvPr>
            <p:cNvSpPr txBox="1"/>
            <p:nvPr/>
          </p:nvSpPr>
          <p:spPr>
            <a:xfrm>
              <a:off x="1588579" y="3869499"/>
              <a:ext cx="1114892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Availability of Components </a:t>
              </a:r>
            </a:p>
          </p:txBody>
        </p:sp>
        <p:cxnSp>
          <p:nvCxnSpPr>
            <p:cNvPr id="82" name="Elbow Connector 81">
              <a:extLst>
                <a:ext uri="{FF2B5EF4-FFF2-40B4-BE49-F238E27FC236}">
                  <a16:creationId xmlns:a16="http://schemas.microsoft.com/office/drawing/2014/main" id="{042AF553-4490-4F8B-9401-40B076B54CDA}"/>
                </a:ext>
              </a:extLst>
            </p:cNvPr>
            <p:cNvCxnSpPr>
              <a:cxnSpLocks/>
              <a:stCxn id="12" idx="2"/>
              <a:endCxn id="14" idx="0"/>
            </p:cNvCxnSpPr>
            <p:nvPr/>
          </p:nvCxnSpPr>
          <p:spPr>
            <a:xfrm rot="16200000" flipH="1">
              <a:off x="1644406" y="3367880"/>
              <a:ext cx="617148" cy="38609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DD94D1C-A998-60DD-D09B-3BEC6E31D6E6}"/>
                </a:ext>
              </a:extLst>
            </p:cNvPr>
            <p:cNvSpPr txBox="1"/>
            <p:nvPr/>
          </p:nvSpPr>
          <p:spPr>
            <a:xfrm>
              <a:off x="2695525" y="3871251"/>
              <a:ext cx="2024982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Component to Component Communications</a:t>
              </a:r>
            </a:p>
          </p:txBody>
        </p:sp>
        <p:cxnSp>
          <p:nvCxnSpPr>
            <p:cNvPr id="44" name="Elbow Connector 43">
              <a:extLst>
                <a:ext uri="{FF2B5EF4-FFF2-40B4-BE49-F238E27FC236}">
                  <a16:creationId xmlns:a16="http://schemas.microsoft.com/office/drawing/2014/main" id="{51D74409-AB66-ECCD-FC61-15A3F01C3C6C}"/>
                </a:ext>
              </a:extLst>
            </p:cNvPr>
            <p:cNvCxnSpPr>
              <a:cxnSpLocks/>
              <a:stCxn id="12" idx="2"/>
              <a:endCxn id="176" idx="0"/>
            </p:cNvCxnSpPr>
            <p:nvPr/>
          </p:nvCxnSpPr>
          <p:spPr>
            <a:xfrm rot="16200000" flipH="1">
              <a:off x="2424525" y="2587760"/>
              <a:ext cx="618900" cy="1948081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635B3A-AF47-FC55-F1EB-C7073A8D3084}"/>
              </a:ext>
            </a:extLst>
          </p:cNvPr>
          <p:cNvGrpSpPr/>
          <p:nvPr/>
        </p:nvGrpSpPr>
        <p:grpSpPr>
          <a:xfrm>
            <a:off x="3488559" y="4332915"/>
            <a:ext cx="3713938" cy="1716790"/>
            <a:chOff x="3708015" y="4332915"/>
            <a:chExt cx="3713938" cy="1716790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3C1102A-F95B-26B7-4F7D-4542E70D7140}"/>
                </a:ext>
              </a:extLst>
            </p:cNvPr>
            <p:cNvSpPr txBox="1"/>
            <p:nvPr/>
          </p:nvSpPr>
          <p:spPr>
            <a:xfrm>
              <a:off x="6500192" y="5135356"/>
              <a:ext cx="921761" cy="904156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Async Calls (~Parallel)</a:t>
              </a:r>
            </a:p>
          </p:txBody>
        </p:sp>
        <p:cxnSp>
          <p:nvCxnSpPr>
            <p:cNvPr id="90" name="Elbow Connector 89">
              <a:extLst>
                <a:ext uri="{FF2B5EF4-FFF2-40B4-BE49-F238E27FC236}">
                  <a16:creationId xmlns:a16="http://schemas.microsoft.com/office/drawing/2014/main" id="{E7E0359D-9690-6604-9036-7075F7158C69}"/>
                </a:ext>
              </a:extLst>
            </p:cNvPr>
            <p:cNvCxnSpPr>
              <a:cxnSpLocks/>
              <a:stCxn id="176" idx="2"/>
              <a:endCxn id="112" idx="0"/>
            </p:cNvCxnSpPr>
            <p:nvPr/>
          </p:nvCxnSpPr>
          <p:spPr>
            <a:xfrm rot="16200000" flipH="1">
              <a:off x="4068835" y="3972097"/>
              <a:ext cx="802440" cy="152407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FEEC99B-23A9-7855-475E-010A3CCDFFD1}"/>
                </a:ext>
              </a:extLst>
            </p:cNvPr>
            <p:cNvSpPr txBox="1"/>
            <p:nvPr/>
          </p:nvSpPr>
          <p:spPr>
            <a:xfrm>
              <a:off x="3742412" y="5135357"/>
              <a:ext cx="910904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Network Distance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DD4D33C-5EB6-9E43-0A83-92675EF84B72}"/>
                </a:ext>
              </a:extLst>
            </p:cNvPr>
            <p:cNvSpPr txBox="1"/>
            <p:nvPr/>
          </p:nvSpPr>
          <p:spPr>
            <a:xfrm>
              <a:off x="4804022" y="5135356"/>
              <a:ext cx="856143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Payload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Size</a:t>
              </a:r>
            </a:p>
          </p:txBody>
        </p:sp>
        <p:cxnSp>
          <p:nvCxnSpPr>
            <p:cNvPr id="119" name="Elbow Connector 118">
              <a:extLst>
                <a:ext uri="{FF2B5EF4-FFF2-40B4-BE49-F238E27FC236}">
                  <a16:creationId xmlns:a16="http://schemas.microsoft.com/office/drawing/2014/main" id="{D06AE79E-B831-0A2B-7C65-9E261E611ED5}"/>
                </a:ext>
              </a:extLst>
            </p:cNvPr>
            <p:cNvCxnSpPr>
              <a:cxnSpLocks/>
              <a:stCxn id="176" idx="2"/>
              <a:endCxn id="111" idx="0"/>
            </p:cNvCxnSpPr>
            <p:nvPr/>
          </p:nvCxnSpPr>
          <p:spPr>
            <a:xfrm rot="16200000" flipH="1">
              <a:off x="3551720" y="4489212"/>
              <a:ext cx="802441" cy="48984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0E9CF52-2B25-9D39-0A8F-7C6D63554B66}"/>
                </a:ext>
              </a:extLst>
            </p:cNvPr>
            <p:cNvSpPr txBox="1"/>
            <p:nvPr/>
          </p:nvSpPr>
          <p:spPr>
            <a:xfrm>
              <a:off x="5775795" y="5135354"/>
              <a:ext cx="724398" cy="904158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Calls in Series</a:t>
              </a:r>
            </a:p>
          </p:txBody>
        </p:sp>
        <p:cxnSp>
          <p:nvCxnSpPr>
            <p:cNvPr id="28" name="Elbow Connector 27">
              <a:extLst>
                <a:ext uri="{FF2B5EF4-FFF2-40B4-BE49-F238E27FC236}">
                  <a16:creationId xmlns:a16="http://schemas.microsoft.com/office/drawing/2014/main" id="{A09BC5AD-AB4B-8059-356C-3C97F487FCF7}"/>
                </a:ext>
              </a:extLst>
            </p:cNvPr>
            <p:cNvCxnSpPr>
              <a:cxnSpLocks/>
              <a:stCxn id="176" idx="2"/>
              <a:endCxn id="175" idx="0"/>
            </p:cNvCxnSpPr>
            <p:nvPr/>
          </p:nvCxnSpPr>
          <p:spPr>
            <a:xfrm rot="16200000" flipH="1">
              <a:off x="4521786" y="3519146"/>
              <a:ext cx="802438" cy="242997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>
              <a:extLst>
                <a:ext uri="{FF2B5EF4-FFF2-40B4-BE49-F238E27FC236}">
                  <a16:creationId xmlns:a16="http://schemas.microsoft.com/office/drawing/2014/main" id="{2BE0643A-89E6-CA79-FB8C-C0DFF43FA0D8}"/>
                </a:ext>
              </a:extLst>
            </p:cNvPr>
            <p:cNvCxnSpPr>
              <a:cxnSpLocks/>
              <a:stCxn id="176" idx="2"/>
              <a:endCxn id="13" idx="0"/>
            </p:cNvCxnSpPr>
            <p:nvPr/>
          </p:nvCxnSpPr>
          <p:spPr>
            <a:xfrm rot="16200000" flipH="1">
              <a:off x="4933324" y="3107607"/>
              <a:ext cx="802440" cy="325305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CEB6830-0C8C-FAEF-1687-21315E7B7164}"/>
                </a:ext>
              </a:extLst>
            </p:cNvPr>
            <p:cNvSpPr txBox="1"/>
            <p:nvPr/>
          </p:nvSpPr>
          <p:spPr>
            <a:xfrm>
              <a:off x="3742412" y="5588040"/>
              <a:ext cx="910904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Network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Hops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93A6C31-786B-88F0-D959-0BCC1EBB6570}"/>
                </a:ext>
              </a:extLst>
            </p:cNvPr>
            <p:cNvSpPr txBox="1"/>
            <p:nvPr/>
          </p:nvSpPr>
          <p:spPr>
            <a:xfrm>
              <a:off x="4804022" y="5588039"/>
              <a:ext cx="856143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# of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Calls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FF4312E-A72B-D0E4-2EE9-6DEA16AF943E}"/>
              </a:ext>
            </a:extLst>
          </p:cNvPr>
          <p:cNvSpPr txBox="1"/>
          <p:nvPr/>
        </p:nvSpPr>
        <p:spPr>
          <a:xfrm>
            <a:off x="11376444" y="4260175"/>
            <a:ext cx="470981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FCBA7A-A4C0-DF64-1E03-F88E5A46717A}"/>
              </a:ext>
            </a:extLst>
          </p:cNvPr>
          <p:cNvSpPr txBox="1"/>
          <p:nvPr/>
        </p:nvSpPr>
        <p:spPr>
          <a:xfrm>
            <a:off x="9931835" y="5137876"/>
            <a:ext cx="87556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Recovery </a:t>
            </a:r>
            <a:b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</a:b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Point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venir Book"/>
            </a:endParaRP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7A14F4E8-7645-8E55-B7A0-2B2229E5B665}"/>
              </a:ext>
            </a:extLst>
          </p:cNvPr>
          <p:cNvCxnSpPr>
            <a:cxnSpLocks/>
            <a:stCxn id="37" idx="2"/>
            <a:endCxn id="17" idx="0"/>
          </p:cNvCxnSpPr>
          <p:nvPr/>
        </p:nvCxnSpPr>
        <p:spPr>
          <a:xfrm rot="16200000" flipH="1">
            <a:off x="11119545" y="3767784"/>
            <a:ext cx="260749" cy="724031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A2C122E1-1A1E-B095-430C-E5B99FE269E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rot="5400000">
            <a:off x="10690424" y="4216365"/>
            <a:ext cx="600702" cy="1242320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92E7258-114B-4615-51AC-7B5C85DDEB9F}"/>
              </a:ext>
            </a:extLst>
          </p:cNvPr>
          <p:cNvSpPr txBox="1"/>
          <p:nvPr/>
        </p:nvSpPr>
        <p:spPr>
          <a:xfrm>
            <a:off x="10932338" y="5135354"/>
            <a:ext cx="87556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Recovery </a:t>
            </a:r>
            <a:b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</a:b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Time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cs typeface="Avenir Book"/>
            </a:endParaRPr>
          </a:p>
        </p:txBody>
      </p: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6145D72-139B-FD40-54C2-7A0EC5487399}"/>
              </a:ext>
            </a:extLst>
          </p:cNvPr>
          <p:cNvCxnSpPr>
            <a:cxnSpLocks/>
            <a:stCxn id="17" idx="2"/>
            <a:endCxn id="64" idx="0"/>
          </p:cNvCxnSpPr>
          <p:nvPr/>
        </p:nvCxnSpPr>
        <p:spPr>
          <a:xfrm rot="5400000">
            <a:off x="11191937" y="4715356"/>
            <a:ext cx="598180" cy="24181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C7626FBB-F4CD-21CB-85A7-9D482A5E5A55}"/>
              </a:ext>
            </a:extLst>
          </p:cNvPr>
          <p:cNvSpPr txBox="1"/>
          <p:nvPr/>
        </p:nvSpPr>
        <p:spPr>
          <a:xfrm>
            <a:off x="8541283" y="3537761"/>
            <a:ext cx="100584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Time To Isolate</a:t>
            </a:r>
          </a:p>
        </p:txBody>
      </p: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9DD5DE3E-72F6-2711-0C77-C13648BE772A}"/>
              </a:ext>
            </a:extLst>
          </p:cNvPr>
          <p:cNvCxnSpPr>
            <a:cxnSpLocks/>
            <a:stCxn id="32" idx="2"/>
            <a:endCxn id="86" idx="0"/>
          </p:cNvCxnSpPr>
          <p:nvPr/>
        </p:nvCxnSpPr>
        <p:spPr>
          <a:xfrm rot="5400000">
            <a:off x="9540920" y="2570969"/>
            <a:ext cx="470076" cy="146350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E332CA23-64E4-8E31-B004-7CE21D49D69C}"/>
              </a:ext>
            </a:extLst>
          </p:cNvPr>
          <p:cNvCxnSpPr>
            <a:cxnSpLocks/>
            <a:stCxn id="86" idx="2"/>
            <a:endCxn id="128" idx="0"/>
          </p:cNvCxnSpPr>
          <p:nvPr/>
        </p:nvCxnSpPr>
        <p:spPr>
          <a:xfrm rot="5400000">
            <a:off x="8927756" y="4115873"/>
            <a:ext cx="232894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2E2743E7-2EDC-68FC-3813-58DF61AE8963}"/>
              </a:ext>
            </a:extLst>
          </p:cNvPr>
          <p:cNvSpPr txBox="1"/>
          <p:nvPr/>
        </p:nvSpPr>
        <p:spPr>
          <a:xfrm>
            <a:off x="8541282" y="4232320"/>
            <a:ext cx="1005840" cy="64008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System Component Monitoring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D9CCD6C-3FB8-E9FE-3014-5F9BBDBF18B5}"/>
              </a:ext>
            </a:extLst>
          </p:cNvPr>
          <p:cNvSpPr txBox="1"/>
          <p:nvPr/>
        </p:nvSpPr>
        <p:spPr>
          <a:xfrm>
            <a:off x="2430144" y="5133605"/>
            <a:ext cx="984762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Workload 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D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emand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 of each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 Component</a:t>
            </a:r>
          </a:p>
        </p:txBody>
      </p:sp>
      <p:cxnSp>
        <p:nvCxnSpPr>
          <p:cNvPr id="180" name="Elbow Connector 179">
            <a:extLst>
              <a:ext uri="{FF2B5EF4-FFF2-40B4-BE49-F238E27FC236}">
                <a16:creationId xmlns:a16="http://schemas.microsoft.com/office/drawing/2014/main" id="{8342CE6D-6C4C-2F14-E289-E8ED0EB20650}"/>
              </a:ext>
            </a:extLst>
          </p:cNvPr>
          <p:cNvCxnSpPr>
            <a:cxnSpLocks/>
            <a:stCxn id="14" idx="2"/>
            <a:endCxn id="174" idx="0"/>
          </p:cNvCxnSpPr>
          <p:nvPr/>
        </p:nvCxnSpPr>
        <p:spPr>
          <a:xfrm rot="16200000" flipH="1">
            <a:off x="2023327" y="4234406"/>
            <a:ext cx="802441" cy="9959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CADBA80-19AC-0025-4928-6A706BC43759}"/>
              </a:ext>
            </a:extLst>
          </p:cNvPr>
          <p:cNvSpPr txBox="1"/>
          <p:nvPr/>
        </p:nvSpPr>
        <p:spPr>
          <a:xfrm>
            <a:off x="4264270" y="1334321"/>
            <a:ext cx="2891348" cy="36933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chemeClr val="dk1"/>
                </a:solidFill>
                <a:latin typeface="Avenir Book"/>
                <a:ea typeface="+mn-ea"/>
                <a:cs typeface="Avenir Book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RISK of Service Failure</a:t>
            </a:r>
          </a:p>
        </p:txBody>
      </p:sp>
    </p:spTree>
    <p:extLst>
      <p:ext uri="{BB962C8B-B14F-4D97-AF65-F5344CB8AC3E}">
        <p14:creationId xmlns:p14="http://schemas.microsoft.com/office/powerpoint/2010/main" val="402926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FF6D98-B1FD-0EB1-E31F-06C389EBD6C9}"/>
              </a:ext>
            </a:extLst>
          </p:cNvPr>
          <p:cNvSpPr/>
          <p:nvPr/>
        </p:nvSpPr>
        <p:spPr>
          <a:xfrm>
            <a:off x="7347774" y="2513551"/>
            <a:ext cx="4678282" cy="4106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D879CC-A830-CA65-2E93-BF4C1F3AF3CC}"/>
              </a:ext>
            </a:extLst>
          </p:cNvPr>
          <p:cNvSpPr/>
          <p:nvPr/>
        </p:nvSpPr>
        <p:spPr>
          <a:xfrm>
            <a:off x="79405" y="2513551"/>
            <a:ext cx="7207113" cy="4106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5D0BE026-6384-943A-8F3A-130D128EEE3C}"/>
              </a:ext>
            </a:extLst>
          </p:cNvPr>
          <p:cNvGrpSpPr/>
          <p:nvPr/>
        </p:nvGrpSpPr>
        <p:grpSpPr>
          <a:xfrm>
            <a:off x="5050550" y="3506127"/>
            <a:ext cx="2083852" cy="586602"/>
            <a:chOff x="5738346" y="3263236"/>
            <a:chExt cx="2083852" cy="586602"/>
          </a:xfrm>
          <a:noFill/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9AABE45-CB53-AA46-AC50-5C861181E035}"/>
                </a:ext>
              </a:extLst>
            </p:cNvPr>
            <p:cNvSpPr txBox="1"/>
            <p:nvPr/>
          </p:nvSpPr>
          <p:spPr>
            <a:xfrm>
              <a:off x="5738346" y="3572839"/>
              <a:ext cx="2020216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Fault Isolation Architecture</a:t>
              </a:r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id="{E3B75E64-34D9-E347-BF4E-15009099499A}"/>
                </a:ext>
              </a:extLst>
            </p:cNvPr>
            <p:cNvSpPr/>
            <p:nvPr/>
          </p:nvSpPr>
          <p:spPr bwMode="auto">
            <a:xfrm rot="5400000">
              <a:off x="6673589" y="2391627"/>
              <a:ext cx="276999" cy="2020218"/>
            </a:xfrm>
            <a:prstGeom prst="rightBrace">
              <a:avLst>
                <a:gd name="adj1" fmla="val 73129"/>
                <a:gd name="adj2" fmla="val 50388"/>
              </a:avLst>
            </a:prstGeom>
            <a:grp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ＭＳ Ｐゴシック" pitchFamily="80" charset="-128"/>
                <a:cs typeface="Avenir Book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B415D3-D2EE-7C89-D058-DFA7E4A3F4CC}"/>
              </a:ext>
            </a:extLst>
          </p:cNvPr>
          <p:cNvGrpSpPr/>
          <p:nvPr/>
        </p:nvGrpSpPr>
        <p:grpSpPr>
          <a:xfrm>
            <a:off x="2168253" y="1703652"/>
            <a:ext cx="7104245" cy="717569"/>
            <a:chOff x="2387709" y="1703652"/>
            <a:chExt cx="7104245" cy="71756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F6768C-A5C6-4049-942D-09E436D12B8B}"/>
                </a:ext>
              </a:extLst>
            </p:cNvPr>
            <p:cNvSpPr txBox="1"/>
            <p:nvPr/>
          </p:nvSpPr>
          <p:spPr>
            <a:xfrm>
              <a:off x="2387709" y="2144222"/>
              <a:ext cx="202812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A5193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Probability of an Incident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22528F9-17A4-6249-8F7B-50761D1E8276}"/>
                </a:ext>
              </a:extLst>
            </p:cNvPr>
            <p:cNvSpPr txBox="1"/>
            <p:nvPr/>
          </p:nvSpPr>
          <p:spPr>
            <a:xfrm>
              <a:off x="7861611" y="2144222"/>
              <a:ext cx="1630343" cy="27699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 of Incident</a:t>
              </a: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EED34D36-9A8A-5C7C-A34A-BA78A32F7AC5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 rot="5400000">
              <a:off x="4439205" y="666218"/>
              <a:ext cx="440569" cy="251543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71EBE9A9-B6B2-14BD-D13E-E11B531424F0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 rot="16200000" flipH="1">
              <a:off x="7076711" y="544149"/>
              <a:ext cx="440569" cy="275957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2CEF687-6021-DD01-9526-2C685CCD504D}"/>
              </a:ext>
            </a:extLst>
          </p:cNvPr>
          <p:cNvGrpSpPr/>
          <p:nvPr/>
        </p:nvGrpSpPr>
        <p:grpSpPr>
          <a:xfrm>
            <a:off x="939410" y="2421220"/>
            <a:ext cx="3892250" cy="845315"/>
            <a:chOff x="1158866" y="2421220"/>
            <a:chExt cx="3892250" cy="845315"/>
          </a:xfrm>
          <a:noFill/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EAD0832-10A1-EA48-84D8-E3175603F641}"/>
                </a:ext>
              </a:extLst>
            </p:cNvPr>
            <p:cNvSpPr txBox="1"/>
            <p:nvPr/>
          </p:nvSpPr>
          <p:spPr>
            <a:xfrm>
              <a:off x="2851843" y="2804870"/>
              <a:ext cx="1087157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Release Size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8AFD01A-54CA-354F-8A96-0837F60163DB}"/>
                </a:ext>
              </a:extLst>
            </p:cNvPr>
            <p:cNvSpPr txBox="1"/>
            <p:nvPr/>
          </p:nvSpPr>
          <p:spPr>
            <a:xfrm>
              <a:off x="4376477" y="2804870"/>
              <a:ext cx="674639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Testing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700AE71-711A-EA21-4EE6-437B43A04B37}"/>
                </a:ext>
              </a:extLst>
            </p:cNvPr>
            <p:cNvSpPr txBox="1"/>
            <p:nvPr/>
          </p:nvSpPr>
          <p:spPr>
            <a:xfrm>
              <a:off x="1158866" y="2804870"/>
              <a:ext cx="1202138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Components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in Call Chains</a:t>
              </a:r>
            </a:p>
          </p:txBody>
        </p:sp>
        <p:cxnSp>
          <p:nvCxnSpPr>
            <p:cNvPr id="27" name="Elbow Connector 26">
              <a:extLst>
                <a:ext uri="{FF2B5EF4-FFF2-40B4-BE49-F238E27FC236}">
                  <a16:creationId xmlns:a16="http://schemas.microsoft.com/office/drawing/2014/main" id="{264DAAC9-B0AD-C369-60A9-DCBD29AF5203}"/>
                </a:ext>
              </a:extLst>
            </p:cNvPr>
            <p:cNvCxnSpPr>
              <a:cxnSpLocks/>
              <a:stCxn id="31" idx="2"/>
              <a:endCxn id="12" idx="0"/>
            </p:cNvCxnSpPr>
            <p:nvPr/>
          </p:nvCxnSpPr>
          <p:spPr>
            <a:xfrm rot="5400000">
              <a:off x="2382932" y="1798224"/>
              <a:ext cx="383649" cy="162964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>
              <a:extLst>
                <a:ext uri="{FF2B5EF4-FFF2-40B4-BE49-F238E27FC236}">
                  <a16:creationId xmlns:a16="http://schemas.microsoft.com/office/drawing/2014/main" id="{A54B4D26-4E13-B89A-2F83-F815B210F908}"/>
                </a:ext>
              </a:extLst>
            </p:cNvPr>
            <p:cNvCxnSpPr>
              <a:cxnSpLocks/>
              <a:stCxn id="31" idx="2"/>
              <a:endCxn id="34" idx="0"/>
            </p:cNvCxnSpPr>
            <p:nvPr/>
          </p:nvCxnSpPr>
          <p:spPr>
            <a:xfrm rot="16200000" flipH="1">
              <a:off x="3200675" y="2610122"/>
              <a:ext cx="383649" cy="5845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Elbow Connector 64">
              <a:extLst>
                <a:ext uri="{FF2B5EF4-FFF2-40B4-BE49-F238E27FC236}">
                  <a16:creationId xmlns:a16="http://schemas.microsoft.com/office/drawing/2014/main" id="{044FF3C1-7E26-6EC0-28B5-4D5CF7969385}"/>
                </a:ext>
              </a:extLst>
            </p:cNvPr>
            <p:cNvCxnSpPr>
              <a:cxnSpLocks/>
              <a:stCxn id="31" idx="2"/>
              <a:endCxn id="35" idx="0"/>
            </p:cNvCxnSpPr>
            <p:nvPr/>
          </p:nvCxnSpPr>
          <p:spPr>
            <a:xfrm rot="16200000" flipH="1">
              <a:off x="3859863" y="1950935"/>
              <a:ext cx="383649" cy="132422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5EE0FEF-F266-F2CB-5869-5A7FF32A449F}"/>
              </a:ext>
            </a:extLst>
          </p:cNvPr>
          <p:cNvGrpSpPr/>
          <p:nvPr/>
        </p:nvGrpSpPr>
        <p:grpSpPr>
          <a:xfrm>
            <a:off x="5108372" y="2421220"/>
            <a:ext cx="5797090" cy="1015797"/>
            <a:chOff x="5327828" y="2421220"/>
            <a:chExt cx="5797090" cy="1015797"/>
          </a:xfrm>
          <a:noFill/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843A2DE-EF94-A24E-8ED2-5DCBE16F9B42}"/>
                </a:ext>
              </a:extLst>
            </p:cNvPr>
            <p:cNvSpPr txBox="1"/>
            <p:nvPr/>
          </p:nvSpPr>
          <p:spPr>
            <a:xfrm>
              <a:off x="10329417" y="2796473"/>
              <a:ext cx="795501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Duration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1275E7E-1F01-004D-B33A-EC2FC6FEDAC9}"/>
                </a:ext>
              </a:extLst>
            </p:cNvPr>
            <p:cNvSpPr txBox="1"/>
            <p:nvPr/>
          </p:nvSpPr>
          <p:spPr>
            <a:xfrm>
              <a:off x="5327828" y="2790686"/>
              <a:ext cx="926856" cy="646331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%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Customers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Impacted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4B41F15-40A9-ED43-BE6C-83A9D0704D32}"/>
                </a:ext>
              </a:extLst>
            </p:cNvPr>
            <p:cNvSpPr txBox="1"/>
            <p:nvPr/>
          </p:nvSpPr>
          <p:spPr>
            <a:xfrm>
              <a:off x="6307977" y="2790686"/>
              <a:ext cx="1064031" cy="646331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%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Transactions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Impacted</a:t>
              </a:r>
            </a:p>
          </p:txBody>
        </p:sp>
        <p:cxnSp>
          <p:nvCxnSpPr>
            <p:cNvPr id="69" name="Elbow Connector 68">
              <a:extLst>
                <a:ext uri="{FF2B5EF4-FFF2-40B4-BE49-F238E27FC236}">
                  <a16:creationId xmlns:a16="http://schemas.microsoft.com/office/drawing/2014/main" id="{10570281-8FA1-E05B-15F1-4B6A59DFAD5C}"/>
                </a:ext>
              </a:extLst>
            </p:cNvPr>
            <p:cNvCxnSpPr>
              <a:cxnSpLocks/>
              <a:stCxn id="33" idx="2"/>
              <a:endCxn id="50" idx="0"/>
            </p:cNvCxnSpPr>
            <p:nvPr/>
          </p:nvCxnSpPr>
          <p:spPr>
            <a:xfrm rot="5400000">
              <a:off x="7049288" y="1163190"/>
              <a:ext cx="369465" cy="288552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71">
              <a:extLst>
                <a:ext uri="{FF2B5EF4-FFF2-40B4-BE49-F238E27FC236}">
                  <a16:creationId xmlns:a16="http://schemas.microsoft.com/office/drawing/2014/main" id="{1EBD9A59-4ADF-7811-1375-C5493CE1C456}"/>
                </a:ext>
              </a:extLst>
            </p:cNvPr>
            <p:cNvCxnSpPr>
              <a:cxnSpLocks/>
              <a:stCxn id="33" idx="2"/>
              <a:endCxn id="51" idx="0"/>
            </p:cNvCxnSpPr>
            <p:nvPr/>
          </p:nvCxnSpPr>
          <p:spPr>
            <a:xfrm rot="5400000">
              <a:off x="7573656" y="1687558"/>
              <a:ext cx="369465" cy="183679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>
              <a:extLst>
                <a:ext uri="{FF2B5EF4-FFF2-40B4-BE49-F238E27FC236}">
                  <a16:creationId xmlns:a16="http://schemas.microsoft.com/office/drawing/2014/main" id="{B212EE94-6994-D11C-CB39-46287F39758D}"/>
                </a:ext>
              </a:extLst>
            </p:cNvPr>
            <p:cNvCxnSpPr>
              <a:cxnSpLocks/>
              <a:stCxn id="33" idx="2"/>
              <a:endCxn id="32" idx="0"/>
            </p:cNvCxnSpPr>
            <p:nvPr/>
          </p:nvCxnSpPr>
          <p:spPr>
            <a:xfrm rot="16200000" flipH="1">
              <a:off x="9508253" y="1577558"/>
              <a:ext cx="375252" cy="206257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A3FA101F-8162-2FDF-963A-4B9DD16B7805}"/>
              </a:ext>
            </a:extLst>
          </p:cNvPr>
          <p:cNvGrpSpPr/>
          <p:nvPr/>
        </p:nvGrpSpPr>
        <p:grpSpPr>
          <a:xfrm>
            <a:off x="7436595" y="3073471"/>
            <a:ext cx="4025263" cy="935413"/>
            <a:chOff x="7656051" y="3073471"/>
            <a:chExt cx="4025263" cy="935413"/>
          </a:xfrm>
          <a:noFill/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5C6AD55-3CEF-934F-8DDD-953D468DEE97}"/>
                </a:ext>
              </a:extLst>
            </p:cNvPr>
            <p:cNvSpPr txBox="1"/>
            <p:nvPr/>
          </p:nvSpPr>
          <p:spPr>
            <a:xfrm>
              <a:off x="7656051" y="3547219"/>
              <a:ext cx="960739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Time To Detect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D928978-F459-514E-823A-E352EBFB54D8}"/>
                </a:ext>
              </a:extLst>
            </p:cNvPr>
            <p:cNvSpPr txBox="1"/>
            <p:nvPr/>
          </p:nvSpPr>
          <p:spPr>
            <a:xfrm>
              <a:off x="10533405" y="3537761"/>
              <a:ext cx="1147909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900">
                  <a:latin typeface="Avenir Book"/>
                  <a:cs typeface="Avenir Book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</a:rPr>
                <a:t>Time To Resolve</a:t>
              </a:r>
            </a:p>
          </p:txBody>
        </p:sp>
        <p:cxnSp>
          <p:nvCxnSpPr>
            <p:cNvPr id="93" name="Elbow Connector 92">
              <a:extLst>
                <a:ext uri="{FF2B5EF4-FFF2-40B4-BE49-F238E27FC236}">
                  <a16:creationId xmlns:a16="http://schemas.microsoft.com/office/drawing/2014/main" id="{DB4E604D-E1A1-CF3F-D945-41E93ABBCFCE}"/>
                </a:ext>
              </a:extLst>
            </p:cNvPr>
            <p:cNvCxnSpPr>
              <a:cxnSpLocks/>
              <a:stCxn id="32" idx="2"/>
              <a:endCxn id="37" idx="0"/>
            </p:cNvCxnSpPr>
            <p:nvPr/>
          </p:nvCxnSpPr>
          <p:spPr>
            <a:xfrm rot="16200000" flipH="1">
              <a:off x="10685120" y="3115520"/>
              <a:ext cx="464289" cy="38019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lbow Connector 95">
              <a:extLst>
                <a:ext uri="{FF2B5EF4-FFF2-40B4-BE49-F238E27FC236}">
                  <a16:creationId xmlns:a16="http://schemas.microsoft.com/office/drawing/2014/main" id="{F210BB6F-3CF1-A583-A24F-8A2821A1DE08}"/>
                </a:ext>
              </a:extLst>
            </p:cNvPr>
            <p:cNvCxnSpPr>
              <a:cxnSpLocks/>
              <a:stCxn id="32" idx="2"/>
              <a:endCxn id="36" idx="0"/>
            </p:cNvCxnSpPr>
            <p:nvPr/>
          </p:nvCxnSpPr>
          <p:spPr>
            <a:xfrm rot="5400000">
              <a:off x="9194922" y="2014972"/>
              <a:ext cx="473747" cy="259074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CBFC3B4D-0CAC-540C-25E5-825D8A6CCABB}"/>
              </a:ext>
            </a:extLst>
          </p:cNvPr>
          <p:cNvGrpSpPr/>
          <p:nvPr/>
        </p:nvGrpSpPr>
        <p:grpSpPr>
          <a:xfrm>
            <a:off x="7436595" y="4015233"/>
            <a:ext cx="960739" cy="863419"/>
            <a:chOff x="8451931" y="3908773"/>
            <a:chExt cx="960739" cy="863419"/>
          </a:xfrm>
          <a:noFill/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E3BCD6A-78F6-844E-AEB7-46AE4FCE9547}"/>
                </a:ext>
              </a:extLst>
            </p:cNvPr>
            <p:cNvSpPr txBox="1"/>
            <p:nvPr/>
          </p:nvSpPr>
          <p:spPr>
            <a:xfrm>
              <a:off x="8451931" y="4125861"/>
              <a:ext cx="960739" cy="646331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Business Metric Monitoring</a:t>
              </a:r>
            </a:p>
          </p:txBody>
        </p:sp>
        <p:cxnSp>
          <p:nvCxnSpPr>
            <p:cNvPr id="99" name="Elbow Connector 98">
              <a:extLst>
                <a:ext uri="{FF2B5EF4-FFF2-40B4-BE49-F238E27FC236}">
                  <a16:creationId xmlns:a16="http://schemas.microsoft.com/office/drawing/2014/main" id="{9FBD7D4C-B9DA-4001-B614-3BAAEB876919}"/>
                </a:ext>
              </a:extLst>
            </p:cNvPr>
            <p:cNvCxnSpPr>
              <a:cxnSpLocks/>
              <a:stCxn id="36" idx="2"/>
              <a:endCxn id="38" idx="0"/>
            </p:cNvCxnSpPr>
            <p:nvPr/>
          </p:nvCxnSpPr>
          <p:spPr>
            <a:xfrm rot="5400000">
              <a:off x="8820583" y="4014142"/>
              <a:ext cx="223437" cy="1270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5C4660B0-69BE-0E4A-16A0-A0C98F743693}"/>
              </a:ext>
            </a:extLst>
          </p:cNvPr>
          <p:cNvGrpSpPr/>
          <p:nvPr/>
        </p:nvGrpSpPr>
        <p:grpSpPr>
          <a:xfrm>
            <a:off x="9668184" y="3999426"/>
            <a:ext cx="1566931" cy="544167"/>
            <a:chOff x="10675850" y="3912985"/>
            <a:chExt cx="1566931" cy="544167"/>
          </a:xfrm>
          <a:noFill/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1E49524-4101-A442-8E03-BC85B489C5CE}"/>
                </a:ext>
              </a:extLst>
            </p:cNvPr>
            <p:cNvSpPr txBox="1"/>
            <p:nvPr/>
          </p:nvSpPr>
          <p:spPr>
            <a:xfrm>
              <a:off x="10675850" y="4185113"/>
              <a:ext cx="771365" cy="27203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Rollback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C8718CE-E0FE-B043-9A0C-661D5157D1EB}"/>
                </a:ext>
              </a:extLst>
            </p:cNvPr>
            <p:cNvSpPr txBox="1"/>
            <p:nvPr/>
          </p:nvSpPr>
          <p:spPr>
            <a:xfrm>
              <a:off x="11548360" y="4177453"/>
              <a:ext cx="694421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Disable</a:t>
              </a:r>
            </a:p>
          </p:txBody>
        </p:sp>
        <p:cxnSp>
          <p:nvCxnSpPr>
            <p:cNvPr id="102" name="Elbow Connector 101">
              <a:extLst>
                <a:ext uri="{FF2B5EF4-FFF2-40B4-BE49-F238E27FC236}">
                  <a16:creationId xmlns:a16="http://schemas.microsoft.com/office/drawing/2014/main" id="{99A06F8F-F31F-F32F-6656-B0BA3483AC1A}"/>
                </a:ext>
              </a:extLst>
            </p:cNvPr>
            <p:cNvCxnSpPr>
              <a:cxnSpLocks/>
              <a:stCxn id="37" idx="2"/>
              <a:endCxn id="39" idx="0"/>
            </p:cNvCxnSpPr>
            <p:nvPr/>
          </p:nvCxnSpPr>
          <p:spPr>
            <a:xfrm rot="5400000">
              <a:off x="11342488" y="3632031"/>
              <a:ext cx="272128" cy="83403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>
              <a:extLst>
                <a:ext uri="{FF2B5EF4-FFF2-40B4-BE49-F238E27FC236}">
                  <a16:creationId xmlns:a16="http://schemas.microsoft.com/office/drawing/2014/main" id="{A4623B11-55BF-C6D3-460B-F2A585511764}"/>
                </a:ext>
              </a:extLst>
            </p:cNvPr>
            <p:cNvCxnSpPr>
              <a:cxnSpLocks/>
              <a:stCxn id="37" idx="2"/>
              <a:endCxn id="62" idx="0"/>
            </p:cNvCxnSpPr>
            <p:nvPr/>
          </p:nvCxnSpPr>
          <p:spPr>
            <a:xfrm rot="16200000" flipH="1">
              <a:off x="11763336" y="4045218"/>
              <a:ext cx="264468" cy="1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7F71C2E-1042-2661-4B14-1AB065652664}"/>
              </a:ext>
            </a:extLst>
          </p:cNvPr>
          <p:cNvGrpSpPr/>
          <p:nvPr/>
        </p:nvGrpSpPr>
        <p:grpSpPr>
          <a:xfrm>
            <a:off x="162613" y="4331164"/>
            <a:ext cx="2183193" cy="1635189"/>
            <a:chOff x="382069" y="4331164"/>
            <a:chExt cx="2183193" cy="1635189"/>
          </a:xfrm>
          <a:noFill/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F7F0FF42-1877-DA76-AD1E-0F00620E910E}"/>
                </a:ext>
              </a:extLst>
            </p:cNvPr>
            <p:cNvSpPr txBox="1"/>
            <p:nvPr/>
          </p:nvSpPr>
          <p:spPr>
            <a:xfrm>
              <a:off x="1450370" y="5135356"/>
              <a:ext cx="1114892" cy="830997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Cyclomatic Complexity of each Component</a:t>
              </a:r>
            </a:p>
          </p:txBody>
        </p:sp>
        <p:cxnSp>
          <p:nvCxnSpPr>
            <p:cNvPr id="116" name="Elbow Connector 115">
              <a:extLst>
                <a:ext uri="{FF2B5EF4-FFF2-40B4-BE49-F238E27FC236}">
                  <a16:creationId xmlns:a16="http://schemas.microsoft.com/office/drawing/2014/main" id="{B1CAD0B8-9AAF-E7CF-5A41-318A313B29D2}"/>
                </a:ext>
              </a:extLst>
            </p:cNvPr>
            <p:cNvCxnSpPr>
              <a:cxnSpLocks/>
              <a:stCxn id="14" idx="2"/>
              <a:endCxn id="110" idx="0"/>
            </p:cNvCxnSpPr>
            <p:nvPr/>
          </p:nvCxnSpPr>
          <p:spPr>
            <a:xfrm rot="5400000">
              <a:off x="1674825" y="4664156"/>
              <a:ext cx="804192" cy="138209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Elbow Connector 121">
              <a:extLst>
                <a:ext uri="{FF2B5EF4-FFF2-40B4-BE49-F238E27FC236}">
                  <a16:creationId xmlns:a16="http://schemas.microsoft.com/office/drawing/2014/main" id="{B393157C-2FEC-E17C-26B5-FF2CFC1C30DF}"/>
                </a:ext>
              </a:extLst>
            </p:cNvPr>
            <p:cNvCxnSpPr>
              <a:cxnSpLocks/>
              <a:stCxn id="14" idx="2"/>
              <a:endCxn id="171" idx="0"/>
            </p:cNvCxnSpPr>
            <p:nvPr/>
          </p:nvCxnSpPr>
          <p:spPr>
            <a:xfrm rot="5400000">
              <a:off x="1106718" y="4096049"/>
              <a:ext cx="804192" cy="127442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2FFD8D44-B2E4-E41C-BC28-1D737D120FF4}"/>
                </a:ext>
              </a:extLst>
            </p:cNvPr>
            <p:cNvSpPr txBox="1"/>
            <p:nvPr/>
          </p:nvSpPr>
          <p:spPr>
            <a:xfrm>
              <a:off x="382069" y="5135356"/>
              <a:ext cx="979068" cy="830997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Age &amp; Maturity of each Component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CF29403-794C-927E-38D5-532E61652678}"/>
              </a:ext>
            </a:extLst>
          </p:cNvPr>
          <p:cNvGrpSpPr/>
          <p:nvPr/>
        </p:nvGrpSpPr>
        <p:grpSpPr>
          <a:xfrm>
            <a:off x="1369123" y="3266535"/>
            <a:ext cx="3131928" cy="1066381"/>
            <a:chOff x="1588579" y="3266535"/>
            <a:chExt cx="3131928" cy="1066381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5284CCD-B895-46CA-82EC-FC10AA23C61B}"/>
                </a:ext>
              </a:extLst>
            </p:cNvPr>
            <p:cNvSpPr txBox="1"/>
            <p:nvPr/>
          </p:nvSpPr>
          <p:spPr>
            <a:xfrm>
              <a:off x="1588579" y="3869499"/>
              <a:ext cx="1114892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Availability of Components </a:t>
              </a:r>
            </a:p>
          </p:txBody>
        </p:sp>
        <p:cxnSp>
          <p:nvCxnSpPr>
            <p:cNvPr id="82" name="Elbow Connector 81">
              <a:extLst>
                <a:ext uri="{FF2B5EF4-FFF2-40B4-BE49-F238E27FC236}">
                  <a16:creationId xmlns:a16="http://schemas.microsoft.com/office/drawing/2014/main" id="{042AF553-4490-4F8B-9401-40B076B54CDA}"/>
                </a:ext>
              </a:extLst>
            </p:cNvPr>
            <p:cNvCxnSpPr>
              <a:cxnSpLocks/>
              <a:stCxn id="12" idx="2"/>
              <a:endCxn id="14" idx="0"/>
            </p:cNvCxnSpPr>
            <p:nvPr/>
          </p:nvCxnSpPr>
          <p:spPr>
            <a:xfrm rot="16200000" flipH="1">
              <a:off x="1651498" y="3374972"/>
              <a:ext cx="602964" cy="38609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DD94D1C-A998-60DD-D09B-3BEC6E31D6E6}"/>
                </a:ext>
              </a:extLst>
            </p:cNvPr>
            <p:cNvSpPr txBox="1"/>
            <p:nvPr/>
          </p:nvSpPr>
          <p:spPr>
            <a:xfrm>
              <a:off x="2695525" y="3871251"/>
              <a:ext cx="2024982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Component to Component Communications</a:t>
              </a:r>
            </a:p>
          </p:txBody>
        </p:sp>
        <p:cxnSp>
          <p:nvCxnSpPr>
            <p:cNvPr id="44" name="Elbow Connector 43">
              <a:extLst>
                <a:ext uri="{FF2B5EF4-FFF2-40B4-BE49-F238E27FC236}">
                  <a16:creationId xmlns:a16="http://schemas.microsoft.com/office/drawing/2014/main" id="{51D74409-AB66-ECCD-FC61-15A3F01C3C6C}"/>
                </a:ext>
              </a:extLst>
            </p:cNvPr>
            <p:cNvCxnSpPr>
              <a:cxnSpLocks/>
              <a:stCxn id="12" idx="2"/>
              <a:endCxn id="176" idx="0"/>
            </p:cNvCxnSpPr>
            <p:nvPr/>
          </p:nvCxnSpPr>
          <p:spPr>
            <a:xfrm rot="16200000" flipH="1">
              <a:off x="2432493" y="2593976"/>
              <a:ext cx="602964" cy="1948081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635B3A-AF47-FC55-F1EB-C7073A8D3084}"/>
              </a:ext>
            </a:extLst>
          </p:cNvPr>
          <p:cNvGrpSpPr/>
          <p:nvPr/>
        </p:nvGrpSpPr>
        <p:grpSpPr>
          <a:xfrm>
            <a:off x="3488559" y="4332915"/>
            <a:ext cx="3713938" cy="1716790"/>
            <a:chOff x="3708015" y="4332915"/>
            <a:chExt cx="3713938" cy="1716790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3C1102A-F95B-26B7-4F7D-4542E70D7140}"/>
                </a:ext>
              </a:extLst>
            </p:cNvPr>
            <p:cNvSpPr txBox="1"/>
            <p:nvPr/>
          </p:nvSpPr>
          <p:spPr>
            <a:xfrm>
              <a:off x="6500192" y="5135356"/>
              <a:ext cx="921761" cy="904156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Async Calls (~Parallel)</a:t>
              </a:r>
            </a:p>
          </p:txBody>
        </p:sp>
        <p:cxnSp>
          <p:nvCxnSpPr>
            <p:cNvPr id="90" name="Elbow Connector 89">
              <a:extLst>
                <a:ext uri="{FF2B5EF4-FFF2-40B4-BE49-F238E27FC236}">
                  <a16:creationId xmlns:a16="http://schemas.microsoft.com/office/drawing/2014/main" id="{E7E0359D-9690-6604-9036-7075F7158C69}"/>
                </a:ext>
              </a:extLst>
            </p:cNvPr>
            <p:cNvCxnSpPr>
              <a:cxnSpLocks/>
              <a:stCxn id="176" idx="2"/>
              <a:endCxn id="112" idx="0"/>
            </p:cNvCxnSpPr>
            <p:nvPr/>
          </p:nvCxnSpPr>
          <p:spPr>
            <a:xfrm rot="16200000" flipH="1">
              <a:off x="4068835" y="3972097"/>
              <a:ext cx="802440" cy="152407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FEEC99B-23A9-7855-475E-010A3CCDFFD1}"/>
                </a:ext>
              </a:extLst>
            </p:cNvPr>
            <p:cNvSpPr txBox="1"/>
            <p:nvPr/>
          </p:nvSpPr>
          <p:spPr>
            <a:xfrm>
              <a:off x="3742412" y="5135357"/>
              <a:ext cx="910904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Network Distance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DD4D33C-5EB6-9E43-0A83-92675EF84B72}"/>
                </a:ext>
              </a:extLst>
            </p:cNvPr>
            <p:cNvSpPr txBox="1"/>
            <p:nvPr/>
          </p:nvSpPr>
          <p:spPr>
            <a:xfrm>
              <a:off x="4804022" y="5135356"/>
              <a:ext cx="856143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Payload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Size</a:t>
              </a:r>
            </a:p>
          </p:txBody>
        </p:sp>
        <p:cxnSp>
          <p:nvCxnSpPr>
            <p:cNvPr id="119" name="Elbow Connector 118">
              <a:extLst>
                <a:ext uri="{FF2B5EF4-FFF2-40B4-BE49-F238E27FC236}">
                  <a16:creationId xmlns:a16="http://schemas.microsoft.com/office/drawing/2014/main" id="{D06AE79E-B831-0A2B-7C65-9E261E611ED5}"/>
                </a:ext>
              </a:extLst>
            </p:cNvPr>
            <p:cNvCxnSpPr>
              <a:cxnSpLocks/>
              <a:stCxn id="176" idx="2"/>
              <a:endCxn id="111" idx="0"/>
            </p:cNvCxnSpPr>
            <p:nvPr/>
          </p:nvCxnSpPr>
          <p:spPr>
            <a:xfrm rot="16200000" flipH="1">
              <a:off x="3551720" y="4489212"/>
              <a:ext cx="802441" cy="48984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0E9CF52-2B25-9D39-0A8F-7C6D63554B66}"/>
                </a:ext>
              </a:extLst>
            </p:cNvPr>
            <p:cNvSpPr txBox="1"/>
            <p:nvPr/>
          </p:nvSpPr>
          <p:spPr>
            <a:xfrm>
              <a:off x="5775795" y="5135354"/>
              <a:ext cx="724398" cy="904158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Calls in Series</a:t>
              </a:r>
            </a:p>
          </p:txBody>
        </p:sp>
        <p:cxnSp>
          <p:nvCxnSpPr>
            <p:cNvPr id="28" name="Elbow Connector 27">
              <a:extLst>
                <a:ext uri="{FF2B5EF4-FFF2-40B4-BE49-F238E27FC236}">
                  <a16:creationId xmlns:a16="http://schemas.microsoft.com/office/drawing/2014/main" id="{A09BC5AD-AB4B-8059-356C-3C97F487FCF7}"/>
                </a:ext>
              </a:extLst>
            </p:cNvPr>
            <p:cNvCxnSpPr>
              <a:cxnSpLocks/>
              <a:stCxn id="176" idx="2"/>
              <a:endCxn id="175" idx="0"/>
            </p:cNvCxnSpPr>
            <p:nvPr/>
          </p:nvCxnSpPr>
          <p:spPr>
            <a:xfrm rot="16200000" flipH="1">
              <a:off x="4521786" y="3519146"/>
              <a:ext cx="802438" cy="242997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>
              <a:extLst>
                <a:ext uri="{FF2B5EF4-FFF2-40B4-BE49-F238E27FC236}">
                  <a16:creationId xmlns:a16="http://schemas.microsoft.com/office/drawing/2014/main" id="{2BE0643A-89E6-CA79-FB8C-C0DFF43FA0D8}"/>
                </a:ext>
              </a:extLst>
            </p:cNvPr>
            <p:cNvCxnSpPr>
              <a:cxnSpLocks/>
              <a:stCxn id="176" idx="2"/>
              <a:endCxn id="13" idx="0"/>
            </p:cNvCxnSpPr>
            <p:nvPr/>
          </p:nvCxnSpPr>
          <p:spPr>
            <a:xfrm rot="16200000" flipH="1">
              <a:off x="4933324" y="3107607"/>
              <a:ext cx="802440" cy="325305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CEB6830-0C8C-FAEF-1687-21315E7B7164}"/>
                </a:ext>
              </a:extLst>
            </p:cNvPr>
            <p:cNvSpPr txBox="1"/>
            <p:nvPr/>
          </p:nvSpPr>
          <p:spPr>
            <a:xfrm>
              <a:off x="3742412" y="5588040"/>
              <a:ext cx="910904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Network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Hops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93A6C31-786B-88F0-D959-0BCC1EBB6570}"/>
                </a:ext>
              </a:extLst>
            </p:cNvPr>
            <p:cNvSpPr txBox="1"/>
            <p:nvPr/>
          </p:nvSpPr>
          <p:spPr>
            <a:xfrm>
              <a:off x="4804022" y="5588039"/>
              <a:ext cx="856143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# of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Calls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86B31D-EC32-06BC-86BE-1F5D02F78BFC}"/>
              </a:ext>
            </a:extLst>
          </p:cNvPr>
          <p:cNvGrpSpPr/>
          <p:nvPr/>
        </p:nvGrpSpPr>
        <p:grpSpPr>
          <a:xfrm>
            <a:off x="9931835" y="3999425"/>
            <a:ext cx="1915590" cy="1600116"/>
            <a:chOff x="10116403" y="3400186"/>
            <a:chExt cx="1915590" cy="1600116"/>
          </a:xfrm>
          <a:noFill/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FF4312E-A72B-D0E4-2EE9-6DEA16AF943E}"/>
                </a:ext>
              </a:extLst>
            </p:cNvPr>
            <p:cNvSpPr txBox="1"/>
            <p:nvPr/>
          </p:nvSpPr>
          <p:spPr>
            <a:xfrm>
              <a:off x="11561012" y="3660936"/>
              <a:ext cx="470981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DR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6FCBA7A-A4C0-DF64-1E03-F88E5A46717A}"/>
                </a:ext>
              </a:extLst>
            </p:cNvPr>
            <p:cNvSpPr txBox="1"/>
            <p:nvPr/>
          </p:nvSpPr>
          <p:spPr>
            <a:xfrm>
              <a:off x="10116403" y="4538637"/>
              <a:ext cx="875560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rgbClr val="000000"/>
                  </a:solidFill>
                  <a:latin typeface="Arial" panose="020B0604020202020204"/>
                  <a:cs typeface="Avenir Book"/>
                </a:rPr>
                <a:t>Recovery </a:t>
              </a:r>
              <a:br>
                <a:rPr lang="en-US" sz="1200">
                  <a:solidFill>
                    <a:srgbClr val="000000"/>
                  </a:solidFill>
                  <a:latin typeface="Arial" panose="020B0604020202020204"/>
                  <a:cs typeface="Avenir Book"/>
                </a:rPr>
              </a:br>
              <a:r>
                <a:rPr lang="en-US" sz="1200">
                  <a:solidFill>
                    <a:srgbClr val="000000"/>
                  </a:solidFill>
                  <a:latin typeface="Arial" panose="020B0604020202020204"/>
                  <a:cs typeface="Avenir Book"/>
                </a:rPr>
                <a:t>Point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endParaRPr>
            </a:p>
          </p:txBody>
        </p: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7A14F4E8-7645-8E55-B7A0-2B2229E5B665}"/>
                </a:ext>
              </a:extLst>
            </p:cNvPr>
            <p:cNvCxnSpPr>
              <a:cxnSpLocks/>
              <a:stCxn id="37" idx="2"/>
              <a:endCxn id="17" idx="0"/>
            </p:cNvCxnSpPr>
            <p:nvPr/>
          </p:nvCxnSpPr>
          <p:spPr>
            <a:xfrm rot="16200000" flipH="1">
              <a:off x="11304113" y="3168545"/>
              <a:ext cx="260749" cy="724031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A2C122E1-1A1E-B095-430C-E5B99FE269E0}"/>
                </a:ext>
              </a:extLst>
            </p:cNvPr>
            <p:cNvCxnSpPr>
              <a:cxnSpLocks/>
              <a:stCxn id="17" idx="2"/>
              <a:endCxn id="18" idx="0"/>
            </p:cNvCxnSpPr>
            <p:nvPr/>
          </p:nvCxnSpPr>
          <p:spPr>
            <a:xfrm rot="5400000">
              <a:off x="10874992" y="3617126"/>
              <a:ext cx="600702" cy="124232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892E7258-114B-4615-51AC-7B5C85DDEB9F}"/>
              </a:ext>
            </a:extLst>
          </p:cNvPr>
          <p:cNvSpPr txBox="1"/>
          <p:nvPr/>
        </p:nvSpPr>
        <p:spPr>
          <a:xfrm>
            <a:off x="10932338" y="5135354"/>
            <a:ext cx="87556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Recovery </a:t>
            </a:r>
            <a:b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</a:b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Time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cs typeface="Avenir Book"/>
            </a:endParaRPr>
          </a:p>
        </p:txBody>
      </p: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6145D72-139B-FD40-54C2-7A0EC5487399}"/>
              </a:ext>
            </a:extLst>
          </p:cNvPr>
          <p:cNvCxnSpPr>
            <a:cxnSpLocks/>
            <a:stCxn id="17" idx="2"/>
            <a:endCxn id="64" idx="0"/>
          </p:cNvCxnSpPr>
          <p:nvPr/>
        </p:nvCxnSpPr>
        <p:spPr>
          <a:xfrm rot="5400000">
            <a:off x="11191937" y="4715356"/>
            <a:ext cx="598180" cy="24181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C7626FBB-F4CD-21CB-85A7-9D482A5E5A55}"/>
              </a:ext>
            </a:extLst>
          </p:cNvPr>
          <p:cNvSpPr txBox="1"/>
          <p:nvPr/>
        </p:nvSpPr>
        <p:spPr>
          <a:xfrm>
            <a:off x="8541283" y="3547219"/>
            <a:ext cx="96074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Time To Isolate</a:t>
            </a:r>
          </a:p>
        </p:txBody>
      </p: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9DD5DE3E-72F6-2711-0C77-C13648BE772A}"/>
              </a:ext>
            </a:extLst>
          </p:cNvPr>
          <p:cNvCxnSpPr>
            <a:cxnSpLocks/>
            <a:stCxn id="32" idx="2"/>
            <a:endCxn id="86" idx="0"/>
          </p:cNvCxnSpPr>
          <p:nvPr/>
        </p:nvCxnSpPr>
        <p:spPr>
          <a:xfrm rot="5400000">
            <a:off x="9527810" y="2567316"/>
            <a:ext cx="473747" cy="148605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E332CA23-64E4-8E31-B004-7CE21D49D69C}"/>
              </a:ext>
            </a:extLst>
          </p:cNvPr>
          <p:cNvCxnSpPr>
            <a:cxnSpLocks/>
            <a:stCxn id="86" idx="2"/>
            <a:endCxn id="128" idx="0"/>
          </p:cNvCxnSpPr>
          <p:nvPr/>
        </p:nvCxnSpPr>
        <p:spPr>
          <a:xfrm rot="16200000" flipH="1">
            <a:off x="8924234" y="4106302"/>
            <a:ext cx="223436" cy="2859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2E2743E7-2EDC-68FC-3813-58DF61AE8963}"/>
              </a:ext>
            </a:extLst>
          </p:cNvPr>
          <p:cNvSpPr txBox="1"/>
          <p:nvPr/>
        </p:nvSpPr>
        <p:spPr>
          <a:xfrm>
            <a:off x="8541282" y="4232320"/>
            <a:ext cx="1017939" cy="646331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System Component Monitoring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D9CCD6C-3FB8-E9FE-3014-5F9BBDBF18B5}"/>
              </a:ext>
            </a:extLst>
          </p:cNvPr>
          <p:cNvSpPr txBox="1"/>
          <p:nvPr/>
        </p:nvSpPr>
        <p:spPr>
          <a:xfrm>
            <a:off x="2430144" y="5133605"/>
            <a:ext cx="984762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Workload 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D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emand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 of each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 Component</a:t>
            </a:r>
          </a:p>
        </p:txBody>
      </p:sp>
      <p:cxnSp>
        <p:nvCxnSpPr>
          <p:cNvPr id="180" name="Elbow Connector 179">
            <a:extLst>
              <a:ext uri="{FF2B5EF4-FFF2-40B4-BE49-F238E27FC236}">
                <a16:creationId xmlns:a16="http://schemas.microsoft.com/office/drawing/2014/main" id="{8342CE6D-6C4C-2F14-E289-E8ED0EB20650}"/>
              </a:ext>
            </a:extLst>
          </p:cNvPr>
          <p:cNvCxnSpPr>
            <a:cxnSpLocks/>
            <a:stCxn id="14" idx="2"/>
            <a:endCxn id="174" idx="0"/>
          </p:cNvCxnSpPr>
          <p:nvPr/>
        </p:nvCxnSpPr>
        <p:spPr>
          <a:xfrm rot="16200000" flipH="1">
            <a:off x="2023327" y="4234406"/>
            <a:ext cx="802441" cy="9959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CADBA80-19AC-0025-4928-6A706BC43759}"/>
              </a:ext>
            </a:extLst>
          </p:cNvPr>
          <p:cNvSpPr txBox="1"/>
          <p:nvPr/>
        </p:nvSpPr>
        <p:spPr>
          <a:xfrm>
            <a:off x="4264270" y="1334321"/>
            <a:ext cx="2891348" cy="36933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chemeClr val="dk1"/>
                </a:solidFill>
                <a:latin typeface="Avenir Book"/>
                <a:ea typeface="+mn-ea"/>
                <a:cs typeface="Avenir Book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RISK of Service Failure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277707-3E3C-4BE4-5C36-452617E319EB}"/>
              </a:ext>
            </a:extLst>
          </p:cNvPr>
          <p:cNvSpPr txBox="1"/>
          <p:nvPr/>
        </p:nvSpPr>
        <p:spPr>
          <a:xfrm>
            <a:off x="1148373" y="62326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These are generally Architectural Decisions</a:t>
            </a:r>
            <a:endParaRPr lang="en-US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EE5D8A-DCF0-785C-1CB6-DE25F6F54CF7}"/>
              </a:ext>
            </a:extLst>
          </p:cNvPr>
          <p:cNvSpPr txBox="1"/>
          <p:nvPr/>
        </p:nvSpPr>
        <p:spPr>
          <a:xfrm>
            <a:off x="7600859" y="6232619"/>
            <a:ext cx="54225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These are generally Process Decisions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252279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45F16B2-EAD3-5B4D-0A65-065AA4D59025}"/>
              </a:ext>
            </a:extLst>
          </p:cNvPr>
          <p:cNvSpPr/>
          <p:nvPr/>
        </p:nvSpPr>
        <p:spPr>
          <a:xfrm>
            <a:off x="7347774" y="2513551"/>
            <a:ext cx="4678282" cy="4106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D55362-14F2-3B1A-B2B4-C53B22690D9A}"/>
              </a:ext>
            </a:extLst>
          </p:cNvPr>
          <p:cNvSpPr/>
          <p:nvPr/>
        </p:nvSpPr>
        <p:spPr>
          <a:xfrm>
            <a:off x="79405" y="2513551"/>
            <a:ext cx="7207113" cy="4106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DB6840-C4F9-FE4B-8C9A-BEC96164C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Availability Risk for Distributed Systems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DBB51A-1034-D245-B882-EE6DDCD47987}"/>
              </a:ext>
            </a:extLst>
          </p:cNvPr>
          <p:cNvSpPr txBox="1"/>
          <p:nvPr/>
        </p:nvSpPr>
        <p:spPr>
          <a:xfrm>
            <a:off x="4264270" y="1334321"/>
            <a:ext cx="2891348" cy="36933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chemeClr val="dk1"/>
                </a:solidFill>
                <a:latin typeface="Avenir Book"/>
                <a:ea typeface="+mn-ea"/>
                <a:cs typeface="Avenir Book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RISK of Service Failure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B415D3-D2EE-7C89-D058-DFA7E4A3F4CC}"/>
              </a:ext>
            </a:extLst>
          </p:cNvPr>
          <p:cNvGrpSpPr/>
          <p:nvPr/>
        </p:nvGrpSpPr>
        <p:grpSpPr>
          <a:xfrm>
            <a:off x="2168253" y="1703652"/>
            <a:ext cx="7104245" cy="717569"/>
            <a:chOff x="2387709" y="1703652"/>
            <a:chExt cx="7104245" cy="71756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F6768C-A5C6-4049-942D-09E436D12B8B}"/>
                </a:ext>
              </a:extLst>
            </p:cNvPr>
            <p:cNvSpPr txBox="1"/>
            <p:nvPr/>
          </p:nvSpPr>
          <p:spPr>
            <a:xfrm>
              <a:off x="2387709" y="2144222"/>
              <a:ext cx="202812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A5193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Probability of an Incident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22528F9-17A4-6249-8F7B-50761D1E8276}"/>
                </a:ext>
              </a:extLst>
            </p:cNvPr>
            <p:cNvSpPr txBox="1"/>
            <p:nvPr/>
          </p:nvSpPr>
          <p:spPr>
            <a:xfrm>
              <a:off x="7861611" y="2144222"/>
              <a:ext cx="1630343" cy="27699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 of Incident</a:t>
              </a: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EED34D36-9A8A-5C7C-A34A-BA78A32F7AC5}"/>
                </a:ext>
              </a:extLst>
            </p:cNvPr>
            <p:cNvCxnSpPr>
              <a:cxnSpLocks/>
              <a:stCxn id="30" idx="2"/>
              <a:endCxn id="31" idx="0"/>
            </p:cNvCxnSpPr>
            <p:nvPr/>
          </p:nvCxnSpPr>
          <p:spPr>
            <a:xfrm rot="5400000">
              <a:off x="4439205" y="666218"/>
              <a:ext cx="440569" cy="251543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71EBE9A9-B6B2-14BD-D13E-E11B531424F0}"/>
                </a:ext>
              </a:extLst>
            </p:cNvPr>
            <p:cNvCxnSpPr>
              <a:cxnSpLocks/>
              <a:stCxn id="30" idx="2"/>
              <a:endCxn id="33" idx="0"/>
            </p:cNvCxnSpPr>
            <p:nvPr/>
          </p:nvCxnSpPr>
          <p:spPr>
            <a:xfrm rot="16200000" flipH="1">
              <a:off x="7076711" y="544149"/>
              <a:ext cx="440569" cy="275957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2CEF687-6021-DD01-9526-2C685CCD504D}"/>
              </a:ext>
            </a:extLst>
          </p:cNvPr>
          <p:cNvGrpSpPr/>
          <p:nvPr/>
        </p:nvGrpSpPr>
        <p:grpSpPr>
          <a:xfrm>
            <a:off x="939410" y="2421220"/>
            <a:ext cx="3892250" cy="845315"/>
            <a:chOff x="1158866" y="2421220"/>
            <a:chExt cx="3892250" cy="845315"/>
          </a:xfrm>
          <a:noFill/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EAD0832-10A1-EA48-84D8-E3175603F641}"/>
                </a:ext>
              </a:extLst>
            </p:cNvPr>
            <p:cNvSpPr txBox="1"/>
            <p:nvPr/>
          </p:nvSpPr>
          <p:spPr>
            <a:xfrm>
              <a:off x="2851843" y="2804870"/>
              <a:ext cx="1087157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Release Size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8AFD01A-54CA-354F-8A96-0837F60163DB}"/>
                </a:ext>
              </a:extLst>
            </p:cNvPr>
            <p:cNvSpPr txBox="1"/>
            <p:nvPr/>
          </p:nvSpPr>
          <p:spPr>
            <a:xfrm>
              <a:off x="4376477" y="2804870"/>
              <a:ext cx="674639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Testing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700AE71-711A-EA21-4EE6-437B43A04B37}"/>
                </a:ext>
              </a:extLst>
            </p:cNvPr>
            <p:cNvSpPr txBox="1"/>
            <p:nvPr/>
          </p:nvSpPr>
          <p:spPr>
            <a:xfrm>
              <a:off x="1158866" y="2804870"/>
              <a:ext cx="1202138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Components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in Call Chains</a:t>
              </a:r>
            </a:p>
          </p:txBody>
        </p:sp>
        <p:cxnSp>
          <p:nvCxnSpPr>
            <p:cNvPr id="27" name="Elbow Connector 26">
              <a:extLst>
                <a:ext uri="{FF2B5EF4-FFF2-40B4-BE49-F238E27FC236}">
                  <a16:creationId xmlns:a16="http://schemas.microsoft.com/office/drawing/2014/main" id="{264DAAC9-B0AD-C369-60A9-DCBD29AF5203}"/>
                </a:ext>
              </a:extLst>
            </p:cNvPr>
            <p:cNvCxnSpPr>
              <a:cxnSpLocks/>
              <a:stCxn id="31" idx="2"/>
              <a:endCxn id="12" idx="0"/>
            </p:cNvCxnSpPr>
            <p:nvPr/>
          </p:nvCxnSpPr>
          <p:spPr>
            <a:xfrm rot="5400000">
              <a:off x="2382932" y="1798224"/>
              <a:ext cx="383649" cy="162964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>
              <a:extLst>
                <a:ext uri="{FF2B5EF4-FFF2-40B4-BE49-F238E27FC236}">
                  <a16:creationId xmlns:a16="http://schemas.microsoft.com/office/drawing/2014/main" id="{A54B4D26-4E13-B89A-2F83-F815B210F908}"/>
                </a:ext>
              </a:extLst>
            </p:cNvPr>
            <p:cNvCxnSpPr>
              <a:cxnSpLocks/>
              <a:stCxn id="31" idx="2"/>
              <a:endCxn id="34" idx="0"/>
            </p:cNvCxnSpPr>
            <p:nvPr/>
          </p:nvCxnSpPr>
          <p:spPr>
            <a:xfrm rot="16200000" flipH="1">
              <a:off x="3200675" y="2610122"/>
              <a:ext cx="383649" cy="5845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Elbow Connector 64">
              <a:extLst>
                <a:ext uri="{FF2B5EF4-FFF2-40B4-BE49-F238E27FC236}">
                  <a16:creationId xmlns:a16="http://schemas.microsoft.com/office/drawing/2014/main" id="{044FF3C1-7E26-6EC0-28B5-4D5CF7969385}"/>
                </a:ext>
              </a:extLst>
            </p:cNvPr>
            <p:cNvCxnSpPr>
              <a:cxnSpLocks/>
              <a:stCxn id="31" idx="2"/>
              <a:endCxn id="35" idx="0"/>
            </p:cNvCxnSpPr>
            <p:nvPr/>
          </p:nvCxnSpPr>
          <p:spPr>
            <a:xfrm rot="16200000" flipH="1">
              <a:off x="3859863" y="1950935"/>
              <a:ext cx="383649" cy="132422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5EE0FEF-F266-F2CB-5869-5A7FF32A449F}"/>
              </a:ext>
            </a:extLst>
          </p:cNvPr>
          <p:cNvGrpSpPr/>
          <p:nvPr/>
        </p:nvGrpSpPr>
        <p:grpSpPr>
          <a:xfrm>
            <a:off x="5111393" y="2421221"/>
            <a:ext cx="5794069" cy="1015796"/>
            <a:chOff x="5330849" y="2421221"/>
            <a:chExt cx="5794069" cy="1015796"/>
          </a:xfrm>
          <a:noFill/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843A2DE-EF94-A24E-8ED2-5DCBE16F9B42}"/>
                </a:ext>
              </a:extLst>
            </p:cNvPr>
            <p:cNvSpPr txBox="1"/>
            <p:nvPr/>
          </p:nvSpPr>
          <p:spPr>
            <a:xfrm>
              <a:off x="10329417" y="2796473"/>
              <a:ext cx="795501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Duration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1275E7E-1F01-004D-B33A-EC2FC6FEDAC9}"/>
                </a:ext>
              </a:extLst>
            </p:cNvPr>
            <p:cNvSpPr txBox="1"/>
            <p:nvPr/>
          </p:nvSpPr>
          <p:spPr>
            <a:xfrm>
              <a:off x="5330849" y="2787813"/>
              <a:ext cx="926856" cy="646331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%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Customers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Impacted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4B41F15-40A9-ED43-BE6C-83A9D0704D32}"/>
                </a:ext>
              </a:extLst>
            </p:cNvPr>
            <p:cNvSpPr txBox="1"/>
            <p:nvPr/>
          </p:nvSpPr>
          <p:spPr>
            <a:xfrm>
              <a:off x="6307978" y="2790686"/>
              <a:ext cx="1050076" cy="646331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%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Transactions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Impacted</a:t>
              </a:r>
            </a:p>
          </p:txBody>
        </p:sp>
        <p:cxnSp>
          <p:nvCxnSpPr>
            <p:cNvPr id="69" name="Elbow Connector 68">
              <a:extLst>
                <a:ext uri="{FF2B5EF4-FFF2-40B4-BE49-F238E27FC236}">
                  <a16:creationId xmlns:a16="http://schemas.microsoft.com/office/drawing/2014/main" id="{10570281-8FA1-E05B-15F1-4B6A59DFAD5C}"/>
                </a:ext>
              </a:extLst>
            </p:cNvPr>
            <p:cNvCxnSpPr>
              <a:cxnSpLocks/>
              <a:stCxn id="33" idx="2"/>
              <a:endCxn id="50" idx="0"/>
            </p:cNvCxnSpPr>
            <p:nvPr/>
          </p:nvCxnSpPr>
          <p:spPr>
            <a:xfrm rot="5400000">
              <a:off x="7052234" y="1163264"/>
              <a:ext cx="366592" cy="2882506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71">
              <a:extLst>
                <a:ext uri="{FF2B5EF4-FFF2-40B4-BE49-F238E27FC236}">
                  <a16:creationId xmlns:a16="http://schemas.microsoft.com/office/drawing/2014/main" id="{1EBD9A59-4ADF-7811-1375-C5493CE1C456}"/>
                </a:ext>
              </a:extLst>
            </p:cNvPr>
            <p:cNvCxnSpPr>
              <a:cxnSpLocks/>
              <a:stCxn id="33" idx="2"/>
              <a:endCxn id="51" idx="0"/>
            </p:cNvCxnSpPr>
            <p:nvPr/>
          </p:nvCxnSpPr>
          <p:spPr>
            <a:xfrm rot="5400000">
              <a:off x="7570168" y="1684070"/>
              <a:ext cx="369465" cy="184376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>
              <a:extLst>
                <a:ext uri="{FF2B5EF4-FFF2-40B4-BE49-F238E27FC236}">
                  <a16:creationId xmlns:a16="http://schemas.microsoft.com/office/drawing/2014/main" id="{B212EE94-6994-D11C-CB39-46287F39758D}"/>
                </a:ext>
              </a:extLst>
            </p:cNvPr>
            <p:cNvCxnSpPr>
              <a:cxnSpLocks/>
              <a:stCxn id="33" idx="2"/>
              <a:endCxn id="32" idx="0"/>
            </p:cNvCxnSpPr>
            <p:nvPr/>
          </p:nvCxnSpPr>
          <p:spPr>
            <a:xfrm rot="16200000" flipH="1">
              <a:off x="9508253" y="1577558"/>
              <a:ext cx="375252" cy="206257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A3FA101F-8162-2FDF-963A-4B9DD16B7805}"/>
              </a:ext>
            </a:extLst>
          </p:cNvPr>
          <p:cNvGrpSpPr/>
          <p:nvPr/>
        </p:nvGrpSpPr>
        <p:grpSpPr>
          <a:xfrm>
            <a:off x="7436595" y="3073471"/>
            <a:ext cx="4025263" cy="935413"/>
            <a:chOff x="7656051" y="3073471"/>
            <a:chExt cx="4025263" cy="935413"/>
          </a:xfrm>
          <a:noFill/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5C6AD55-3CEF-934F-8DDD-953D468DEE97}"/>
                </a:ext>
              </a:extLst>
            </p:cNvPr>
            <p:cNvSpPr txBox="1"/>
            <p:nvPr/>
          </p:nvSpPr>
          <p:spPr>
            <a:xfrm>
              <a:off x="7656051" y="3547219"/>
              <a:ext cx="960739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Time To Detect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D928978-F459-514E-823A-E352EBFB54D8}"/>
                </a:ext>
              </a:extLst>
            </p:cNvPr>
            <p:cNvSpPr txBox="1"/>
            <p:nvPr/>
          </p:nvSpPr>
          <p:spPr>
            <a:xfrm>
              <a:off x="10533405" y="3537761"/>
              <a:ext cx="1147909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900">
                  <a:latin typeface="Avenir Book"/>
                  <a:cs typeface="Avenir Book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</a:rPr>
                <a:t>Time To Resolve</a:t>
              </a:r>
            </a:p>
          </p:txBody>
        </p:sp>
        <p:cxnSp>
          <p:nvCxnSpPr>
            <p:cNvPr id="93" name="Elbow Connector 92">
              <a:extLst>
                <a:ext uri="{FF2B5EF4-FFF2-40B4-BE49-F238E27FC236}">
                  <a16:creationId xmlns:a16="http://schemas.microsoft.com/office/drawing/2014/main" id="{DB4E604D-E1A1-CF3F-D945-41E93ABBCFCE}"/>
                </a:ext>
              </a:extLst>
            </p:cNvPr>
            <p:cNvCxnSpPr>
              <a:cxnSpLocks/>
              <a:stCxn id="32" idx="2"/>
              <a:endCxn id="37" idx="0"/>
            </p:cNvCxnSpPr>
            <p:nvPr/>
          </p:nvCxnSpPr>
          <p:spPr>
            <a:xfrm rot="16200000" flipH="1">
              <a:off x="10685120" y="3115520"/>
              <a:ext cx="464289" cy="38019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lbow Connector 95">
              <a:extLst>
                <a:ext uri="{FF2B5EF4-FFF2-40B4-BE49-F238E27FC236}">
                  <a16:creationId xmlns:a16="http://schemas.microsoft.com/office/drawing/2014/main" id="{F210BB6F-3CF1-A583-A24F-8A2821A1DE08}"/>
                </a:ext>
              </a:extLst>
            </p:cNvPr>
            <p:cNvCxnSpPr>
              <a:cxnSpLocks/>
              <a:stCxn id="32" idx="2"/>
              <a:endCxn id="36" idx="0"/>
            </p:cNvCxnSpPr>
            <p:nvPr/>
          </p:nvCxnSpPr>
          <p:spPr>
            <a:xfrm rot="5400000">
              <a:off x="9194922" y="2014972"/>
              <a:ext cx="473747" cy="259074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CBFC3B4D-0CAC-540C-25E5-825D8A6CCABB}"/>
              </a:ext>
            </a:extLst>
          </p:cNvPr>
          <p:cNvGrpSpPr/>
          <p:nvPr/>
        </p:nvGrpSpPr>
        <p:grpSpPr>
          <a:xfrm>
            <a:off x="7436595" y="4015233"/>
            <a:ext cx="960739" cy="863419"/>
            <a:chOff x="8451931" y="3908773"/>
            <a:chExt cx="960739" cy="863419"/>
          </a:xfrm>
          <a:noFill/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E3BCD6A-78F6-844E-AEB7-46AE4FCE9547}"/>
                </a:ext>
              </a:extLst>
            </p:cNvPr>
            <p:cNvSpPr txBox="1"/>
            <p:nvPr/>
          </p:nvSpPr>
          <p:spPr>
            <a:xfrm>
              <a:off x="8451931" y="4125861"/>
              <a:ext cx="960739" cy="646331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Business Metric Monitoring</a:t>
              </a:r>
            </a:p>
          </p:txBody>
        </p:sp>
        <p:cxnSp>
          <p:nvCxnSpPr>
            <p:cNvPr id="99" name="Elbow Connector 98">
              <a:extLst>
                <a:ext uri="{FF2B5EF4-FFF2-40B4-BE49-F238E27FC236}">
                  <a16:creationId xmlns:a16="http://schemas.microsoft.com/office/drawing/2014/main" id="{9FBD7D4C-B9DA-4001-B614-3BAAEB876919}"/>
                </a:ext>
              </a:extLst>
            </p:cNvPr>
            <p:cNvCxnSpPr>
              <a:cxnSpLocks/>
              <a:stCxn id="36" idx="2"/>
              <a:endCxn id="38" idx="0"/>
            </p:cNvCxnSpPr>
            <p:nvPr/>
          </p:nvCxnSpPr>
          <p:spPr>
            <a:xfrm rot="5400000">
              <a:off x="8820583" y="4014142"/>
              <a:ext cx="223437" cy="1270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5C4660B0-69BE-0E4A-16A0-A0C98F743693}"/>
              </a:ext>
            </a:extLst>
          </p:cNvPr>
          <p:cNvGrpSpPr/>
          <p:nvPr/>
        </p:nvGrpSpPr>
        <p:grpSpPr>
          <a:xfrm>
            <a:off x="9668184" y="3999426"/>
            <a:ext cx="1566931" cy="544167"/>
            <a:chOff x="10675850" y="3912985"/>
            <a:chExt cx="1566931" cy="544167"/>
          </a:xfrm>
          <a:noFill/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1E49524-4101-A442-8E03-BC85B489C5CE}"/>
                </a:ext>
              </a:extLst>
            </p:cNvPr>
            <p:cNvSpPr txBox="1"/>
            <p:nvPr/>
          </p:nvSpPr>
          <p:spPr>
            <a:xfrm>
              <a:off x="10675850" y="4185113"/>
              <a:ext cx="771365" cy="27203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Rollback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C8718CE-E0FE-B043-9A0C-661D5157D1EB}"/>
                </a:ext>
              </a:extLst>
            </p:cNvPr>
            <p:cNvSpPr txBox="1"/>
            <p:nvPr/>
          </p:nvSpPr>
          <p:spPr>
            <a:xfrm>
              <a:off x="11548360" y="4177453"/>
              <a:ext cx="694421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Disable</a:t>
              </a:r>
            </a:p>
          </p:txBody>
        </p:sp>
        <p:cxnSp>
          <p:nvCxnSpPr>
            <p:cNvPr id="102" name="Elbow Connector 101">
              <a:extLst>
                <a:ext uri="{FF2B5EF4-FFF2-40B4-BE49-F238E27FC236}">
                  <a16:creationId xmlns:a16="http://schemas.microsoft.com/office/drawing/2014/main" id="{99A06F8F-F31F-F32F-6656-B0BA3483AC1A}"/>
                </a:ext>
              </a:extLst>
            </p:cNvPr>
            <p:cNvCxnSpPr>
              <a:cxnSpLocks/>
              <a:stCxn id="37" idx="2"/>
              <a:endCxn id="39" idx="0"/>
            </p:cNvCxnSpPr>
            <p:nvPr/>
          </p:nvCxnSpPr>
          <p:spPr>
            <a:xfrm rot="5400000">
              <a:off x="11342488" y="3632031"/>
              <a:ext cx="272128" cy="83403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>
              <a:extLst>
                <a:ext uri="{FF2B5EF4-FFF2-40B4-BE49-F238E27FC236}">
                  <a16:creationId xmlns:a16="http://schemas.microsoft.com/office/drawing/2014/main" id="{A4623B11-55BF-C6D3-460B-F2A585511764}"/>
                </a:ext>
              </a:extLst>
            </p:cNvPr>
            <p:cNvCxnSpPr>
              <a:cxnSpLocks/>
              <a:stCxn id="37" idx="2"/>
              <a:endCxn id="62" idx="0"/>
            </p:cNvCxnSpPr>
            <p:nvPr/>
          </p:nvCxnSpPr>
          <p:spPr>
            <a:xfrm rot="16200000" flipH="1">
              <a:off x="11763336" y="4045218"/>
              <a:ext cx="264468" cy="1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7F71C2E-1042-2661-4B14-1AB065652664}"/>
              </a:ext>
            </a:extLst>
          </p:cNvPr>
          <p:cNvGrpSpPr/>
          <p:nvPr/>
        </p:nvGrpSpPr>
        <p:grpSpPr>
          <a:xfrm>
            <a:off x="162613" y="4331164"/>
            <a:ext cx="2183193" cy="1635189"/>
            <a:chOff x="382069" y="4331164"/>
            <a:chExt cx="2183193" cy="1635189"/>
          </a:xfrm>
          <a:noFill/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F7F0FF42-1877-DA76-AD1E-0F00620E910E}"/>
                </a:ext>
              </a:extLst>
            </p:cNvPr>
            <p:cNvSpPr txBox="1"/>
            <p:nvPr/>
          </p:nvSpPr>
          <p:spPr>
            <a:xfrm>
              <a:off x="1450370" y="5135356"/>
              <a:ext cx="1114892" cy="830997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Cyclomatic Complexity of each Component</a:t>
              </a:r>
            </a:p>
          </p:txBody>
        </p:sp>
        <p:cxnSp>
          <p:nvCxnSpPr>
            <p:cNvPr id="116" name="Elbow Connector 115">
              <a:extLst>
                <a:ext uri="{FF2B5EF4-FFF2-40B4-BE49-F238E27FC236}">
                  <a16:creationId xmlns:a16="http://schemas.microsoft.com/office/drawing/2014/main" id="{B1CAD0B8-9AAF-E7CF-5A41-318A313B29D2}"/>
                </a:ext>
              </a:extLst>
            </p:cNvPr>
            <p:cNvCxnSpPr>
              <a:cxnSpLocks/>
              <a:stCxn id="14" idx="2"/>
              <a:endCxn id="110" idx="0"/>
            </p:cNvCxnSpPr>
            <p:nvPr/>
          </p:nvCxnSpPr>
          <p:spPr>
            <a:xfrm rot="5400000">
              <a:off x="1674825" y="4664156"/>
              <a:ext cx="804192" cy="138209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Elbow Connector 121">
              <a:extLst>
                <a:ext uri="{FF2B5EF4-FFF2-40B4-BE49-F238E27FC236}">
                  <a16:creationId xmlns:a16="http://schemas.microsoft.com/office/drawing/2014/main" id="{B393157C-2FEC-E17C-26B5-FF2CFC1C30DF}"/>
                </a:ext>
              </a:extLst>
            </p:cNvPr>
            <p:cNvCxnSpPr>
              <a:cxnSpLocks/>
              <a:stCxn id="14" idx="2"/>
              <a:endCxn id="171" idx="0"/>
            </p:cNvCxnSpPr>
            <p:nvPr/>
          </p:nvCxnSpPr>
          <p:spPr>
            <a:xfrm rot="5400000">
              <a:off x="1106718" y="4096049"/>
              <a:ext cx="804192" cy="127442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2FFD8D44-B2E4-E41C-BC28-1D737D120FF4}"/>
                </a:ext>
              </a:extLst>
            </p:cNvPr>
            <p:cNvSpPr txBox="1"/>
            <p:nvPr/>
          </p:nvSpPr>
          <p:spPr>
            <a:xfrm>
              <a:off x="382069" y="5135356"/>
              <a:ext cx="979068" cy="830997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Age &amp; Maturity of each Component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CF29403-794C-927E-38D5-532E61652678}"/>
              </a:ext>
            </a:extLst>
          </p:cNvPr>
          <p:cNvGrpSpPr/>
          <p:nvPr/>
        </p:nvGrpSpPr>
        <p:grpSpPr>
          <a:xfrm>
            <a:off x="1369123" y="3266535"/>
            <a:ext cx="3131928" cy="1066381"/>
            <a:chOff x="1588579" y="3266535"/>
            <a:chExt cx="3131928" cy="1066381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5284CCD-B895-46CA-82EC-FC10AA23C61B}"/>
                </a:ext>
              </a:extLst>
            </p:cNvPr>
            <p:cNvSpPr txBox="1"/>
            <p:nvPr/>
          </p:nvSpPr>
          <p:spPr>
            <a:xfrm>
              <a:off x="1588579" y="3869499"/>
              <a:ext cx="1114892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Availability of Components </a:t>
              </a:r>
            </a:p>
          </p:txBody>
        </p:sp>
        <p:cxnSp>
          <p:nvCxnSpPr>
            <p:cNvPr id="82" name="Elbow Connector 81">
              <a:extLst>
                <a:ext uri="{FF2B5EF4-FFF2-40B4-BE49-F238E27FC236}">
                  <a16:creationId xmlns:a16="http://schemas.microsoft.com/office/drawing/2014/main" id="{042AF553-4490-4F8B-9401-40B076B54CDA}"/>
                </a:ext>
              </a:extLst>
            </p:cNvPr>
            <p:cNvCxnSpPr>
              <a:cxnSpLocks/>
              <a:stCxn id="12" idx="2"/>
              <a:endCxn id="14" idx="0"/>
            </p:cNvCxnSpPr>
            <p:nvPr/>
          </p:nvCxnSpPr>
          <p:spPr>
            <a:xfrm rot="16200000" flipH="1">
              <a:off x="1651498" y="3374972"/>
              <a:ext cx="602964" cy="38609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DD94D1C-A998-60DD-D09B-3BEC6E31D6E6}"/>
                </a:ext>
              </a:extLst>
            </p:cNvPr>
            <p:cNvSpPr txBox="1"/>
            <p:nvPr/>
          </p:nvSpPr>
          <p:spPr>
            <a:xfrm>
              <a:off x="2695525" y="3871251"/>
              <a:ext cx="2024982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Component to Component Communications</a:t>
              </a:r>
            </a:p>
          </p:txBody>
        </p:sp>
        <p:cxnSp>
          <p:nvCxnSpPr>
            <p:cNvPr id="44" name="Elbow Connector 43">
              <a:extLst>
                <a:ext uri="{FF2B5EF4-FFF2-40B4-BE49-F238E27FC236}">
                  <a16:creationId xmlns:a16="http://schemas.microsoft.com/office/drawing/2014/main" id="{51D74409-AB66-ECCD-FC61-15A3F01C3C6C}"/>
                </a:ext>
              </a:extLst>
            </p:cNvPr>
            <p:cNvCxnSpPr>
              <a:cxnSpLocks/>
              <a:stCxn id="12" idx="2"/>
              <a:endCxn id="176" idx="0"/>
            </p:cNvCxnSpPr>
            <p:nvPr/>
          </p:nvCxnSpPr>
          <p:spPr>
            <a:xfrm rot="16200000" flipH="1">
              <a:off x="2432493" y="2593976"/>
              <a:ext cx="602964" cy="1948081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635B3A-AF47-FC55-F1EB-C7073A8D3084}"/>
              </a:ext>
            </a:extLst>
          </p:cNvPr>
          <p:cNvGrpSpPr/>
          <p:nvPr/>
        </p:nvGrpSpPr>
        <p:grpSpPr>
          <a:xfrm>
            <a:off x="3488559" y="4332915"/>
            <a:ext cx="3713938" cy="1716790"/>
            <a:chOff x="3708015" y="4332915"/>
            <a:chExt cx="3713938" cy="1716790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3C1102A-F95B-26B7-4F7D-4542E70D7140}"/>
                </a:ext>
              </a:extLst>
            </p:cNvPr>
            <p:cNvSpPr txBox="1"/>
            <p:nvPr/>
          </p:nvSpPr>
          <p:spPr>
            <a:xfrm>
              <a:off x="6500192" y="5135356"/>
              <a:ext cx="921761" cy="904156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Async Calls (~Parallel)</a:t>
              </a:r>
            </a:p>
          </p:txBody>
        </p:sp>
        <p:cxnSp>
          <p:nvCxnSpPr>
            <p:cNvPr id="90" name="Elbow Connector 89">
              <a:extLst>
                <a:ext uri="{FF2B5EF4-FFF2-40B4-BE49-F238E27FC236}">
                  <a16:creationId xmlns:a16="http://schemas.microsoft.com/office/drawing/2014/main" id="{E7E0359D-9690-6604-9036-7075F7158C69}"/>
                </a:ext>
              </a:extLst>
            </p:cNvPr>
            <p:cNvCxnSpPr>
              <a:cxnSpLocks/>
              <a:stCxn id="176" idx="2"/>
              <a:endCxn id="112" idx="0"/>
            </p:cNvCxnSpPr>
            <p:nvPr/>
          </p:nvCxnSpPr>
          <p:spPr>
            <a:xfrm rot="16200000" flipH="1">
              <a:off x="4068835" y="3972097"/>
              <a:ext cx="802440" cy="152407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FEEC99B-23A9-7855-475E-010A3CCDFFD1}"/>
                </a:ext>
              </a:extLst>
            </p:cNvPr>
            <p:cNvSpPr txBox="1"/>
            <p:nvPr/>
          </p:nvSpPr>
          <p:spPr>
            <a:xfrm>
              <a:off x="3742412" y="5135357"/>
              <a:ext cx="910904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Network Distance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DD4D33C-5EB6-9E43-0A83-92675EF84B72}"/>
                </a:ext>
              </a:extLst>
            </p:cNvPr>
            <p:cNvSpPr txBox="1"/>
            <p:nvPr/>
          </p:nvSpPr>
          <p:spPr>
            <a:xfrm>
              <a:off x="4804022" y="5135356"/>
              <a:ext cx="856143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Payload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Size</a:t>
              </a:r>
            </a:p>
          </p:txBody>
        </p:sp>
        <p:cxnSp>
          <p:nvCxnSpPr>
            <p:cNvPr id="119" name="Elbow Connector 118">
              <a:extLst>
                <a:ext uri="{FF2B5EF4-FFF2-40B4-BE49-F238E27FC236}">
                  <a16:creationId xmlns:a16="http://schemas.microsoft.com/office/drawing/2014/main" id="{D06AE79E-B831-0A2B-7C65-9E261E611ED5}"/>
                </a:ext>
              </a:extLst>
            </p:cNvPr>
            <p:cNvCxnSpPr>
              <a:cxnSpLocks/>
              <a:stCxn id="176" idx="2"/>
              <a:endCxn id="111" idx="0"/>
            </p:cNvCxnSpPr>
            <p:nvPr/>
          </p:nvCxnSpPr>
          <p:spPr>
            <a:xfrm rot="16200000" flipH="1">
              <a:off x="3551720" y="4489212"/>
              <a:ext cx="802441" cy="48984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0E9CF52-2B25-9D39-0A8F-7C6D63554B66}"/>
                </a:ext>
              </a:extLst>
            </p:cNvPr>
            <p:cNvSpPr txBox="1"/>
            <p:nvPr/>
          </p:nvSpPr>
          <p:spPr>
            <a:xfrm>
              <a:off x="5775795" y="5135354"/>
              <a:ext cx="724398" cy="904158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Calls in Series</a:t>
              </a:r>
            </a:p>
          </p:txBody>
        </p:sp>
        <p:cxnSp>
          <p:nvCxnSpPr>
            <p:cNvPr id="28" name="Elbow Connector 27">
              <a:extLst>
                <a:ext uri="{FF2B5EF4-FFF2-40B4-BE49-F238E27FC236}">
                  <a16:creationId xmlns:a16="http://schemas.microsoft.com/office/drawing/2014/main" id="{A09BC5AD-AB4B-8059-356C-3C97F487FCF7}"/>
                </a:ext>
              </a:extLst>
            </p:cNvPr>
            <p:cNvCxnSpPr>
              <a:cxnSpLocks/>
              <a:stCxn id="176" idx="2"/>
              <a:endCxn id="175" idx="0"/>
            </p:cNvCxnSpPr>
            <p:nvPr/>
          </p:nvCxnSpPr>
          <p:spPr>
            <a:xfrm rot="16200000" flipH="1">
              <a:off x="4521786" y="3519146"/>
              <a:ext cx="802438" cy="242997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>
              <a:extLst>
                <a:ext uri="{FF2B5EF4-FFF2-40B4-BE49-F238E27FC236}">
                  <a16:creationId xmlns:a16="http://schemas.microsoft.com/office/drawing/2014/main" id="{2BE0643A-89E6-CA79-FB8C-C0DFF43FA0D8}"/>
                </a:ext>
              </a:extLst>
            </p:cNvPr>
            <p:cNvCxnSpPr>
              <a:cxnSpLocks/>
              <a:stCxn id="176" idx="2"/>
              <a:endCxn id="13" idx="0"/>
            </p:cNvCxnSpPr>
            <p:nvPr/>
          </p:nvCxnSpPr>
          <p:spPr>
            <a:xfrm rot="16200000" flipH="1">
              <a:off x="4933324" y="3107607"/>
              <a:ext cx="802440" cy="3253057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CEB6830-0C8C-FAEF-1687-21315E7B7164}"/>
                </a:ext>
              </a:extLst>
            </p:cNvPr>
            <p:cNvSpPr txBox="1"/>
            <p:nvPr/>
          </p:nvSpPr>
          <p:spPr>
            <a:xfrm>
              <a:off x="3742412" y="5588040"/>
              <a:ext cx="910904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Network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Hops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93A6C31-786B-88F0-D959-0BCC1EBB6570}"/>
                </a:ext>
              </a:extLst>
            </p:cNvPr>
            <p:cNvSpPr txBox="1"/>
            <p:nvPr/>
          </p:nvSpPr>
          <p:spPr>
            <a:xfrm>
              <a:off x="4804022" y="5588039"/>
              <a:ext cx="856143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# of </a:t>
              </a:r>
              <a:b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Calls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86B31D-EC32-06BC-86BE-1F5D02F78BFC}"/>
              </a:ext>
            </a:extLst>
          </p:cNvPr>
          <p:cNvGrpSpPr/>
          <p:nvPr/>
        </p:nvGrpSpPr>
        <p:grpSpPr>
          <a:xfrm>
            <a:off x="9931835" y="3999425"/>
            <a:ext cx="1915590" cy="1600116"/>
            <a:chOff x="10116403" y="3400186"/>
            <a:chExt cx="1915590" cy="1600116"/>
          </a:xfrm>
          <a:noFill/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FF4312E-A72B-D0E4-2EE9-6DEA16AF943E}"/>
                </a:ext>
              </a:extLst>
            </p:cNvPr>
            <p:cNvSpPr txBox="1"/>
            <p:nvPr/>
          </p:nvSpPr>
          <p:spPr>
            <a:xfrm>
              <a:off x="11561012" y="3660936"/>
              <a:ext cx="470981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DR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6FCBA7A-A4C0-DF64-1E03-F88E5A46717A}"/>
                </a:ext>
              </a:extLst>
            </p:cNvPr>
            <p:cNvSpPr txBox="1"/>
            <p:nvPr/>
          </p:nvSpPr>
          <p:spPr>
            <a:xfrm>
              <a:off x="10116403" y="4538637"/>
              <a:ext cx="875560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>
                  <a:solidFill>
                    <a:srgbClr val="000000"/>
                  </a:solidFill>
                  <a:latin typeface="Arial" panose="020B0604020202020204"/>
                  <a:cs typeface="Avenir Book"/>
                </a:rPr>
                <a:t>Recovery </a:t>
              </a:r>
              <a:br>
                <a:rPr lang="en-US" sz="1200">
                  <a:solidFill>
                    <a:srgbClr val="000000"/>
                  </a:solidFill>
                  <a:latin typeface="Arial" panose="020B0604020202020204"/>
                  <a:cs typeface="Avenir Book"/>
                </a:rPr>
              </a:br>
              <a:r>
                <a:rPr lang="en-US" sz="1200">
                  <a:solidFill>
                    <a:srgbClr val="000000"/>
                  </a:solidFill>
                  <a:latin typeface="Arial" panose="020B0604020202020204"/>
                  <a:cs typeface="Avenir Book"/>
                </a:rPr>
                <a:t>Point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endParaRPr>
            </a:p>
          </p:txBody>
        </p: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7A14F4E8-7645-8E55-B7A0-2B2229E5B665}"/>
                </a:ext>
              </a:extLst>
            </p:cNvPr>
            <p:cNvCxnSpPr>
              <a:cxnSpLocks/>
              <a:stCxn id="37" idx="2"/>
              <a:endCxn id="17" idx="0"/>
            </p:cNvCxnSpPr>
            <p:nvPr/>
          </p:nvCxnSpPr>
          <p:spPr>
            <a:xfrm rot="16200000" flipH="1">
              <a:off x="11304113" y="3168545"/>
              <a:ext cx="260749" cy="724031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A2C122E1-1A1E-B095-430C-E5B99FE269E0}"/>
                </a:ext>
              </a:extLst>
            </p:cNvPr>
            <p:cNvCxnSpPr>
              <a:cxnSpLocks/>
              <a:stCxn id="17" idx="2"/>
              <a:endCxn id="18" idx="0"/>
            </p:cNvCxnSpPr>
            <p:nvPr/>
          </p:nvCxnSpPr>
          <p:spPr>
            <a:xfrm rot="5400000">
              <a:off x="10874992" y="3617126"/>
              <a:ext cx="600702" cy="124232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892E7258-114B-4615-51AC-7B5C85DDEB9F}"/>
              </a:ext>
            </a:extLst>
          </p:cNvPr>
          <p:cNvSpPr txBox="1"/>
          <p:nvPr/>
        </p:nvSpPr>
        <p:spPr>
          <a:xfrm>
            <a:off x="10932338" y="5135354"/>
            <a:ext cx="87556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Recovery </a:t>
            </a:r>
            <a:b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</a:b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Time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cs typeface="Avenir Book"/>
            </a:endParaRPr>
          </a:p>
        </p:txBody>
      </p: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6145D72-139B-FD40-54C2-7A0EC5487399}"/>
              </a:ext>
            </a:extLst>
          </p:cNvPr>
          <p:cNvCxnSpPr>
            <a:cxnSpLocks/>
            <a:stCxn id="17" idx="2"/>
            <a:endCxn id="64" idx="0"/>
          </p:cNvCxnSpPr>
          <p:nvPr/>
        </p:nvCxnSpPr>
        <p:spPr>
          <a:xfrm rot="5400000">
            <a:off x="11191937" y="4715356"/>
            <a:ext cx="598180" cy="24181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C7626FBB-F4CD-21CB-85A7-9D482A5E5A55}"/>
              </a:ext>
            </a:extLst>
          </p:cNvPr>
          <p:cNvSpPr txBox="1"/>
          <p:nvPr/>
        </p:nvSpPr>
        <p:spPr>
          <a:xfrm>
            <a:off x="8541283" y="3547219"/>
            <a:ext cx="96074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Time To Isolate</a:t>
            </a:r>
          </a:p>
        </p:txBody>
      </p: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9DD5DE3E-72F6-2711-0C77-C13648BE772A}"/>
              </a:ext>
            </a:extLst>
          </p:cNvPr>
          <p:cNvCxnSpPr>
            <a:cxnSpLocks/>
            <a:stCxn id="32" idx="2"/>
            <a:endCxn id="86" idx="0"/>
          </p:cNvCxnSpPr>
          <p:nvPr/>
        </p:nvCxnSpPr>
        <p:spPr>
          <a:xfrm rot="5400000">
            <a:off x="9527810" y="2567316"/>
            <a:ext cx="473747" cy="148605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E332CA23-64E4-8E31-B004-7CE21D49D69C}"/>
              </a:ext>
            </a:extLst>
          </p:cNvPr>
          <p:cNvCxnSpPr>
            <a:cxnSpLocks/>
            <a:stCxn id="86" idx="2"/>
            <a:endCxn id="128" idx="0"/>
          </p:cNvCxnSpPr>
          <p:nvPr/>
        </p:nvCxnSpPr>
        <p:spPr>
          <a:xfrm rot="16200000" flipH="1">
            <a:off x="8924234" y="4106302"/>
            <a:ext cx="223436" cy="2859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2E2743E7-2EDC-68FC-3813-58DF61AE8963}"/>
              </a:ext>
            </a:extLst>
          </p:cNvPr>
          <p:cNvSpPr txBox="1"/>
          <p:nvPr/>
        </p:nvSpPr>
        <p:spPr>
          <a:xfrm>
            <a:off x="8541282" y="4232320"/>
            <a:ext cx="1017939" cy="646331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System Component Monitoring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D9CCD6C-3FB8-E9FE-3014-5F9BBDBF18B5}"/>
              </a:ext>
            </a:extLst>
          </p:cNvPr>
          <p:cNvSpPr txBox="1"/>
          <p:nvPr/>
        </p:nvSpPr>
        <p:spPr>
          <a:xfrm>
            <a:off x="2430144" y="5133605"/>
            <a:ext cx="984762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Workload 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D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emand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 of each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 Component</a:t>
            </a:r>
          </a:p>
        </p:txBody>
      </p:sp>
      <p:cxnSp>
        <p:nvCxnSpPr>
          <p:cNvPr id="180" name="Elbow Connector 179">
            <a:extLst>
              <a:ext uri="{FF2B5EF4-FFF2-40B4-BE49-F238E27FC236}">
                <a16:creationId xmlns:a16="http://schemas.microsoft.com/office/drawing/2014/main" id="{8342CE6D-6C4C-2F14-E289-E8ED0EB20650}"/>
              </a:ext>
            </a:extLst>
          </p:cNvPr>
          <p:cNvCxnSpPr>
            <a:cxnSpLocks/>
            <a:stCxn id="14" idx="2"/>
            <a:endCxn id="174" idx="0"/>
          </p:cNvCxnSpPr>
          <p:nvPr/>
        </p:nvCxnSpPr>
        <p:spPr>
          <a:xfrm rot="16200000" flipH="1">
            <a:off x="2023327" y="4234406"/>
            <a:ext cx="802441" cy="9959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7904502-B2E6-92C0-1A65-81B5B03FD50C}"/>
              </a:ext>
            </a:extLst>
          </p:cNvPr>
          <p:cNvSpPr txBox="1"/>
          <p:nvPr/>
        </p:nvSpPr>
        <p:spPr>
          <a:xfrm>
            <a:off x="1148373" y="62326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These are generally Architectural Decisions</a:t>
            </a:r>
            <a:endParaRPr lang="en-US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3144FD-1C5B-FC9F-AB3B-7704531FB790}"/>
              </a:ext>
            </a:extLst>
          </p:cNvPr>
          <p:cNvSpPr txBox="1"/>
          <p:nvPr/>
        </p:nvSpPr>
        <p:spPr>
          <a:xfrm>
            <a:off x="7600859" y="6232619"/>
            <a:ext cx="54225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These are generally Process Decisions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85963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DB6840-C4F9-FE4B-8C9A-BEC96164C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Risk for ACME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DBB51A-1034-D245-B882-EE6DDCD47987}"/>
              </a:ext>
            </a:extLst>
          </p:cNvPr>
          <p:cNvSpPr txBox="1"/>
          <p:nvPr/>
        </p:nvSpPr>
        <p:spPr>
          <a:xfrm>
            <a:off x="4392984" y="1553777"/>
            <a:ext cx="2891348" cy="369332"/>
          </a:xfrm>
          <a:prstGeom prst="rect">
            <a:avLst/>
          </a:prstGeom>
          <a:solidFill>
            <a:srgbClr val="C00000"/>
          </a:solidFill>
          <a:ln w="9525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chemeClr val="dk1"/>
                </a:solidFill>
                <a:latin typeface="Avenir Book"/>
                <a:ea typeface="+mn-ea"/>
                <a:cs typeface="Avenir Book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RISK of Service Failure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9AABE45-CB53-AA46-AC50-5C861181E035}"/>
              </a:ext>
            </a:extLst>
          </p:cNvPr>
          <p:cNvSpPr txBox="1"/>
          <p:nvPr/>
        </p:nvSpPr>
        <p:spPr>
          <a:xfrm>
            <a:off x="5219349" y="3815100"/>
            <a:ext cx="2020216" cy="276999"/>
          </a:xfrm>
          <a:prstGeom prst="rect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Fault Isolation Architecture</a:t>
            </a:r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E3B75E64-34D9-E347-BF4E-15009099499A}"/>
              </a:ext>
            </a:extLst>
          </p:cNvPr>
          <p:cNvSpPr/>
          <p:nvPr/>
        </p:nvSpPr>
        <p:spPr bwMode="auto">
          <a:xfrm rot="5400000">
            <a:off x="6154592" y="2633888"/>
            <a:ext cx="276999" cy="2020218"/>
          </a:xfrm>
          <a:prstGeom prst="rightBrace">
            <a:avLst>
              <a:gd name="adj1" fmla="val 73129"/>
              <a:gd name="adj2" fmla="val 50388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ＭＳ Ｐゴシック" pitchFamily="80" charset="-128"/>
              <a:cs typeface="Avenir Book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F6768C-A5C6-4049-942D-09E436D12B8B}"/>
              </a:ext>
            </a:extLst>
          </p:cNvPr>
          <p:cNvSpPr txBox="1"/>
          <p:nvPr/>
        </p:nvSpPr>
        <p:spPr>
          <a:xfrm>
            <a:off x="2296967" y="2363678"/>
            <a:ext cx="2028120" cy="276999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Probability of an Incident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2528F9-17A4-6249-8F7B-50761D1E8276}"/>
              </a:ext>
            </a:extLst>
          </p:cNvPr>
          <p:cNvSpPr txBox="1"/>
          <p:nvPr/>
        </p:nvSpPr>
        <p:spPr>
          <a:xfrm>
            <a:off x="7770869" y="2363678"/>
            <a:ext cx="1630343" cy="276999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Impact of Incident</a:t>
            </a: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EED34D36-9A8A-5C7C-A34A-BA78A32F7AC5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 rot="5400000">
            <a:off x="4348463" y="885674"/>
            <a:ext cx="440569" cy="251543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71EBE9A9-B6B2-14BD-D13E-E11B531424F0}"/>
              </a:ext>
            </a:extLst>
          </p:cNvPr>
          <p:cNvCxnSpPr>
            <a:cxnSpLocks/>
            <a:stCxn id="30" idx="2"/>
            <a:endCxn id="33" idx="0"/>
          </p:cNvCxnSpPr>
          <p:nvPr/>
        </p:nvCxnSpPr>
        <p:spPr>
          <a:xfrm rot="16200000" flipH="1">
            <a:off x="6985969" y="763605"/>
            <a:ext cx="440569" cy="27595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EAD0832-10A1-EA48-84D8-E3175603F641}"/>
              </a:ext>
            </a:extLst>
          </p:cNvPr>
          <p:cNvSpPr txBox="1"/>
          <p:nvPr/>
        </p:nvSpPr>
        <p:spPr>
          <a:xfrm>
            <a:off x="2761101" y="3024326"/>
            <a:ext cx="1087157" cy="276999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Release Size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AFD01A-54CA-354F-8A96-0837F60163DB}"/>
              </a:ext>
            </a:extLst>
          </p:cNvPr>
          <p:cNvSpPr txBox="1"/>
          <p:nvPr/>
        </p:nvSpPr>
        <p:spPr>
          <a:xfrm>
            <a:off x="4285735" y="3024326"/>
            <a:ext cx="674639" cy="276999"/>
          </a:xfrm>
          <a:prstGeom prst="rect">
            <a:avLst/>
          </a:prstGeom>
          <a:solidFill>
            <a:srgbClr val="92D050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Testing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00AE71-711A-EA21-4EE6-437B43A04B37}"/>
              </a:ext>
            </a:extLst>
          </p:cNvPr>
          <p:cNvSpPr txBox="1"/>
          <p:nvPr/>
        </p:nvSpPr>
        <p:spPr>
          <a:xfrm>
            <a:off x="1068124" y="3024326"/>
            <a:ext cx="1202138" cy="46166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Components </a:t>
            </a:r>
            <a:b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in Call Chains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264DAAC9-B0AD-C369-60A9-DCBD29AF5203}"/>
              </a:ext>
            </a:extLst>
          </p:cNvPr>
          <p:cNvCxnSpPr>
            <a:cxnSpLocks/>
            <a:stCxn id="31" idx="2"/>
            <a:endCxn id="12" idx="0"/>
          </p:cNvCxnSpPr>
          <p:nvPr/>
        </p:nvCxnSpPr>
        <p:spPr>
          <a:xfrm rot="5400000">
            <a:off x="2292190" y="2017680"/>
            <a:ext cx="383649" cy="162964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A54B4D26-4E13-B89A-2F83-F815B210F908}"/>
              </a:ext>
            </a:extLst>
          </p:cNvPr>
          <p:cNvCxnSpPr>
            <a:cxnSpLocks/>
            <a:stCxn id="31" idx="2"/>
            <a:endCxn id="34" idx="0"/>
          </p:cNvCxnSpPr>
          <p:nvPr/>
        </p:nvCxnSpPr>
        <p:spPr>
          <a:xfrm rot="16200000" flipH="1">
            <a:off x="3109933" y="2829578"/>
            <a:ext cx="383649" cy="584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044FF3C1-7E26-6EC0-28B5-4D5CF7969385}"/>
              </a:ext>
            </a:extLst>
          </p:cNvPr>
          <p:cNvCxnSpPr>
            <a:cxnSpLocks/>
            <a:stCxn id="31" idx="2"/>
            <a:endCxn id="35" idx="0"/>
          </p:cNvCxnSpPr>
          <p:nvPr/>
        </p:nvCxnSpPr>
        <p:spPr>
          <a:xfrm rot="16200000" flipH="1">
            <a:off x="3769121" y="2170391"/>
            <a:ext cx="383649" cy="132422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843A2DE-EF94-A24E-8ED2-5DCBE16F9B42}"/>
              </a:ext>
            </a:extLst>
          </p:cNvPr>
          <p:cNvSpPr txBox="1"/>
          <p:nvPr/>
        </p:nvSpPr>
        <p:spPr>
          <a:xfrm>
            <a:off x="9368266" y="2993698"/>
            <a:ext cx="795501" cy="276999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Duration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1275E7E-1F01-004D-B33A-EC2FC6FEDAC9}"/>
              </a:ext>
            </a:extLst>
          </p:cNvPr>
          <p:cNvSpPr txBox="1"/>
          <p:nvPr/>
        </p:nvSpPr>
        <p:spPr>
          <a:xfrm>
            <a:off x="5337212" y="2996359"/>
            <a:ext cx="1106393" cy="461664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% Customers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Impacted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4B41F15-40A9-ED43-BE6C-83A9D0704D32}"/>
              </a:ext>
            </a:extLst>
          </p:cNvPr>
          <p:cNvSpPr txBox="1"/>
          <p:nvPr/>
        </p:nvSpPr>
        <p:spPr>
          <a:xfrm>
            <a:off x="6443606" y="2996359"/>
            <a:ext cx="835143" cy="461664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%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Txns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Impacted</a:t>
            </a:r>
          </a:p>
        </p:txBody>
      </p: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10570281-8FA1-E05B-15F1-4B6A59DFAD5C}"/>
              </a:ext>
            </a:extLst>
          </p:cNvPr>
          <p:cNvCxnSpPr>
            <a:cxnSpLocks/>
            <a:stCxn id="33" idx="2"/>
            <a:endCxn id="50" idx="0"/>
          </p:cNvCxnSpPr>
          <p:nvPr/>
        </p:nvCxnSpPr>
        <p:spPr>
          <a:xfrm rot="5400000">
            <a:off x="7060384" y="1470702"/>
            <a:ext cx="355682" cy="26956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1EBD9A59-4ADF-7811-1375-C5493CE1C456}"/>
              </a:ext>
            </a:extLst>
          </p:cNvPr>
          <p:cNvCxnSpPr>
            <a:cxnSpLocks/>
            <a:stCxn id="33" idx="2"/>
            <a:endCxn id="51" idx="0"/>
          </p:cNvCxnSpPr>
          <p:nvPr/>
        </p:nvCxnSpPr>
        <p:spPr>
          <a:xfrm rot="5400000">
            <a:off x="7545769" y="1956087"/>
            <a:ext cx="355682" cy="172486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B212EE94-6994-D11C-CB39-46287F39758D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rot="16200000" flipH="1">
            <a:off x="8999519" y="2227199"/>
            <a:ext cx="353021" cy="117997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5C6AD55-3CEF-934F-8DDD-953D468DEE97}"/>
              </a:ext>
            </a:extLst>
          </p:cNvPr>
          <p:cNvSpPr txBox="1"/>
          <p:nvPr/>
        </p:nvSpPr>
        <p:spPr>
          <a:xfrm>
            <a:off x="7565308" y="3766675"/>
            <a:ext cx="1005840" cy="46166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Time To Detect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928978-F459-514E-823A-E352EBFB54D8}"/>
              </a:ext>
            </a:extLst>
          </p:cNvPr>
          <p:cNvSpPr txBox="1"/>
          <p:nvPr/>
        </p:nvSpPr>
        <p:spPr>
          <a:xfrm>
            <a:off x="10076355" y="3757217"/>
            <a:ext cx="1147909" cy="46166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latin typeface="Avenir Book"/>
                <a:cs typeface="Avenir Book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Time To Resolve</a:t>
            </a:r>
          </a:p>
        </p:txBody>
      </p: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DB4E604D-E1A1-CF3F-D945-41E93ABBCFCE}"/>
              </a:ext>
            </a:extLst>
          </p:cNvPr>
          <p:cNvCxnSpPr>
            <a:cxnSpLocks/>
            <a:stCxn id="32" idx="2"/>
            <a:endCxn id="37" idx="0"/>
          </p:cNvCxnSpPr>
          <p:nvPr/>
        </p:nvCxnSpPr>
        <p:spPr>
          <a:xfrm rot="16200000" flipH="1">
            <a:off x="9964903" y="3071810"/>
            <a:ext cx="486520" cy="88429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>
            <a:extLst>
              <a:ext uri="{FF2B5EF4-FFF2-40B4-BE49-F238E27FC236}">
                <a16:creationId xmlns:a16="http://schemas.microsoft.com/office/drawing/2014/main" id="{F210BB6F-3CF1-A583-A24F-8A2821A1DE08}"/>
              </a:ext>
            </a:extLst>
          </p:cNvPr>
          <p:cNvCxnSpPr>
            <a:cxnSpLocks/>
            <a:stCxn id="32" idx="2"/>
            <a:endCxn id="36" idx="0"/>
          </p:cNvCxnSpPr>
          <p:nvPr/>
        </p:nvCxnSpPr>
        <p:spPr>
          <a:xfrm rot="5400000">
            <a:off x="8669134" y="2669792"/>
            <a:ext cx="495978" cy="169778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E3BCD6A-78F6-844E-AEB7-46AE4FCE9547}"/>
              </a:ext>
            </a:extLst>
          </p:cNvPr>
          <p:cNvSpPr txBox="1"/>
          <p:nvPr/>
        </p:nvSpPr>
        <p:spPr>
          <a:xfrm>
            <a:off x="7558959" y="4451776"/>
            <a:ext cx="1005840" cy="646331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Business Metric Monitoring</a:t>
            </a:r>
          </a:p>
        </p:txBody>
      </p: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9FBD7D4C-B9DA-4001-B614-3BAAEB876919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rot="5400000">
            <a:off x="7953336" y="4336884"/>
            <a:ext cx="223436" cy="634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1E49524-4101-A442-8E03-BC85B489C5CE}"/>
              </a:ext>
            </a:extLst>
          </p:cNvPr>
          <p:cNvSpPr txBox="1"/>
          <p:nvPr/>
        </p:nvSpPr>
        <p:spPr>
          <a:xfrm>
            <a:off x="9796898" y="4491010"/>
            <a:ext cx="771365" cy="272039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Rollback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C8718CE-E0FE-B043-9A0C-661D5157D1EB}"/>
              </a:ext>
            </a:extLst>
          </p:cNvPr>
          <p:cNvSpPr txBox="1"/>
          <p:nvPr/>
        </p:nvSpPr>
        <p:spPr>
          <a:xfrm>
            <a:off x="10669408" y="4483350"/>
            <a:ext cx="694421" cy="276999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Disable</a:t>
            </a:r>
          </a:p>
        </p:txBody>
      </p: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99A06F8F-F31F-F32F-6656-B0BA3483AC1A}"/>
              </a:ext>
            </a:extLst>
          </p:cNvPr>
          <p:cNvCxnSpPr>
            <a:cxnSpLocks/>
            <a:stCxn id="37" idx="2"/>
            <a:endCxn id="39" idx="0"/>
          </p:cNvCxnSpPr>
          <p:nvPr/>
        </p:nvCxnSpPr>
        <p:spPr>
          <a:xfrm rot="5400000">
            <a:off x="10280382" y="4121082"/>
            <a:ext cx="272128" cy="46772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A4623B11-55BF-C6D3-460B-F2A585511764}"/>
              </a:ext>
            </a:extLst>
          </p:cNvPr>
          <p:cNvCxnSpPr>
            <a:cxnSpLocks/>
            <a:stCxn id="37" idx="2"/>
            <a:endCxn id="62" idx="0"/>
          </p:cNvCxnSpPr>
          <p:nvPr/>
        </p:nvCxnSpPr>
        <p:spPr>
          <a:xfrm rot="16200000" flipH="1">
            <a:off x="10701230" y="4167961"/>
            <a:ext cx="264468" cy="36630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F7F0FF42-1877-DA76-AD1E-0F00620E910E}"/>
              </a:ext>
            </a:extLst>
          </p:cNvPr>
          <p:cNvSpPr txBox="1"/>
          <p:nvPr/>
        </p:nvSpPr>
        <p:spPr>
          <a:xfrm>
            <a:off x="1359628" y="5354812"/>
            <a:ext cx="1114892" cy="830997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Cyclomatic Complexity of each Component</a:t>
            </a:r>
          </a:p>
        </p:txBody>
      </p:sp>
      <p:cxnSp>
        <p:nvCxnSpPr>
          <p:cNvPr id="116" name="Elbow Connector 115">
            <a:extLst>
              <a:ext uri="{FF2B5EF4-FFF2-40B4-BE49-F238E27FC236}">
                <a16:creationId xmlns:a16="http://schemas.microsoft.com/office/drawing/2014/main" id="{B1CAD0B8-9AAF-E7CF-5A41-318A313B29D2}"/>
              </a:ext>
            </a:extLst>
          </p:cNvPr>
          <p:cNvCxnSpPr>
            <a:cxnSpLocks/>
            <a:stCxn id="14" idx="2"/>
            <a:endCxn id="110" idx="0"/>
          </p:cNvCxnSpPr>
          <p:nvPr/>
        </p:nvCxnSpPr>
        <p:spPr>
          <a:xfrm rot="5400000">
            <a:off x="1584083" y="4883612"/>
            <a:ext cx="804192" cy="13820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>
            <a:extLst>
              <a:ext uri="{FF2B5EF4-FFF2-40B4-BE49-F238E27FC236}">
                <a16:creationId xmlns:a16="http://schemas.microsoft.com/office/drawing/2014/main" id="{B393157C-2FEC-E17C-26B5-FF2CFC1C30DF}"/>
              </a:ext>
            </a:extLst>
          </p:cNvPr>
          <p:cNvCxnSpPr>
            <a:cxnSpLocks/>
            <a:stCxn id="14" idx="2"/>
            <a:endCxn id="171" idx="0"/>
          </p:cNvCxnSpPr>
          <p:nvPr/>
        </p:nvCxnSpPr>
        <p:spPr>
          <a:xfrm rot="5400000">
            <a:off x="1015976" y="4315505"/>
            <a:ext cx="804192" cy="127442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2FFD8D44-B2E4-E41C-BC28-1D737D120FF4}"/>
              </a:ext>
            </a:extLst>
          </p:cNvPr>
          <p:cNvSpPr txBox="1"/>
          <p:nvPr/>
        </p:nvSpPr>
        <p:spPr>
          <a:xfrm>
            <a:off x="291327" y="5354812"/>
            <a:ext cx="979068" cy="83099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Age &amp; Maturity of each Component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284CCD-B895-46CA-82EC-FC10AA23C61B}"/>
              </a:ext>
            </a:extLst>
          </p:cNvPr>
          <p:cNvSpPr txBox="1"/>
          <p:nvPr/>
        </p:nvSpPr>
        <p:spPr>
          <a:xfrm>
            <a:off x="1497837" y="4088955"/>
            <a:ext cx="1114892" cy="46166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Availability of Components </a:t>
            </a:r>
          </a:p>
        </p:txBody>
      </p: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042AF553-4490-4F8B-9401-40B076B54CDA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 rot="16200000" flipH="1">
            <a:off x="1560756" y="3594428"/>
            <a:ext cx="602964" cy="38609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EDD94D1C-A998-60DD-D09B-3BEC6E31D6E6}"/>
              </a:ext>
            </a:extLst>
          </p:cNvPr>
          <p:cNvSpPr txBox="1"/>
          <p:nvPr/>
        </p:nvSpPr>
        <p:spPr>
          <a:xfrm>
            <a:off x="2604783" y="4090707"/>
            <a:ext cx="2024982" cy="46166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Component to Component Communications</a:t>
            </a:r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51D74409-AB66-ECCD-FC61-15A3F01C3C6C}"/>
              </a:ext>
            </a:extLst>
          </p:cNvPr>
          <p:cNvCxnSpPr>
            <a:cxnSpLocks/>
            <a:stCxn id="12" idx="2"/>
            <a:endCxn id="176" idx="0"/>
          </p:cNvCxnSpPr>
          <p:nvPr/>
        </p:nvCxnSpPr>
        <p:spPr>
          <a:xfrm rot="16200000" flipH="1">
            <a:off x="2341751" y="2813432"/>
            <a:ext cx="602964" cy="194808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3C1102A-F95B-26B7-4F7D-4542E70D7140}"/>
              </a:ext>
            </a:extLst>
          </p:cNvPr>
          <p:cNvSpPr txBox="1"/>
          <p:nvPr/>
        </p:nvSpPr>
        <p:spPr>
          <a:xfrm>
            <a:off x="6409450" y="5354812"/>
            <a:ext cx="921761" cy="90415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Async Calls (~Parallel)</a:t>
            </a:r>
          </a:p>
        </p:txBody>
      </p:sp>
      <p:cxnSp>
        <p:nvCxnSpPr>
          <p:cNvPr id="90" name="Elbow Connector 89">
            <a:extLst>
              <a:ext uri="{FF2B5EF4-FFF2-40B4-BE49-F238E27FC236}">
                <a16:creationId xmlns:a16="http://schemas.microsoft.com/office/drawing/2014/main" id="{E7E0359D-9690-6604-9036-7075F7158C69}"/>
              </a:ext>
            </a:extLst>
          </p:cNvPr>
          <p:cNvCxnSpPr>
            <a:cxnSpLocks/>
            <a:stCxn id="176" idx="2"/>
            <a:endCxn id="112" idx="0"/>
          </p:cNvCxnSpPr>
          <p:nvPr/>
        </p:nvCxnSpPr>
        <p:spPr>
          <a:xfrm rot="16200000" flipH="1">
            <a:off x="3978093" y="4191553"/>
            <a:ext cx="802440" cy="152407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EEC99B-23A9-7855-475E-010A3CCDFFD1}"/>
              </a:ext>
            </a:extLst>
          </p:cNvPr>
          <p:cNvSpPr txBox="1"/>
          <p:nvPr/>
        </p:nvSpPr>
        <p:spPr>
          <a:xfrm>
            <a:off x="3651670" y="5354813"/>
            <a:ext cx="910904" cy="46166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Network Distance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9DD4D33C-5EB6-9E43-0A83-92675EF84B72}"/>
              </a:ext>
            </a:extLst>
          </p:cNvPr>
          <p:cNvSpPr txBox="1"/>
          <p:nvPr/>
        </p:nvSpPr>
        <p:spPr>
          <a:xfrm>
            <a:off x="4713280" y="5354812"/>
            <a:ext cx="856143" cy="46166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Payload </a:t>
            </a:r>
            <a:b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Size</a:t>
            </a:r>
          </a:p>
        </p:txBody>
      </p:sp>
      <p:cxnSp>
        <p:nvCxnSpPr>
          <p:cNvPr id="119" name="Elbow Connector 118">
            <a:extLst>
              <a:ext uri="{FF2B5EF4-FFF2-40B4-BE49-F238E27FC236}">
                <a16:creationId xmlns:a16="http://schemas.microsoft.com/office/drawing/2014/main" id="{D06AE79E-B831-0A2B-7C65-9E261E611ED5}"/>
              </a:ext>
            </a:extLst>
          </p:cNvPr>
          <p:cNvCxnSpPr>
            <a:cxnSpLocks/>
            <a:stCxn id="176" idx="2"/>
            <a:endCxn id="111" idx="0"/>
          </p:cNvCxnSpPr>
          <p:nvPr/>
        </p:nvCxnSpPr>
        <p:spPr>
          <a:xfrm rot="16200000" flipH="1">
            <a:off x="3460978" y="4708668"/>
            <a:ext cx="802441" cy="48984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20E9CF52-2B25-9D39-0A8F-7C6D63554B66}"/>
              </a:ext>
            </a:extLst>
          </p:cNvPr>
          <p:cNvSpPr txBox="1"/>
          <p:nvPr/>
        </p:nvSpPr>
        <p:spPr>
          <a:xfrm>
            <a:off x="5685053" y="5354810"/>
            <a:ext cx="724398" cy="90415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Calls in Series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A09BC5AD-AB4B-8059-356C-3C97F487FCF7}"/>
              </a:ext>
            </a:extLst>
          </p:cNvPr>
          <p:cNvCxnSpPr>
            <a:cxnSpLocks/>
            <a:stCxn id="176" idx="2"/>
            <a:endCxn id="175" idx="0"/>
          </p:cNvCxnSpPr>
          <p:nvPr/>
        </p:nvCxnSpPr>
        <p:spPr>
          <a:xfrm rot="16200000" flipH="1">
            <a:off x="4431044" y="3738602"/>
            <a:ext cx="802438" cy="242997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2BE0643A-89E6-CA79-FB8C-C0DFF43FA0D8}"/>
              </a:ext>
            </a:extLst>
          </p:cNvPr>
          <p:cNvCxnSpPr>
            <a:cxnSpLocks/>
            <a:stCxn id="176" idx="2"/>
            <a:endCxn id="13" idx="0"/>
          </p:cNvCxnSpPr>
          <p:nvPr/>
        </p:nvCxnSpPr>
        <p:spPr>
          <a:xfrm rot="16200000" flipH="1">
            <a:off x="4842582" y="3327063"/>
            <a:ext cx="802440" cy="325305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CEB6830-0C8C-FAEF-1687-21315E7B7164}"/>
              </a:ext>
            </a:extLst>
          </p:cNvPr>
          <p:cNvSpPr txBox="1"/>
          <p:nvPr/>
        </p:nvSpPr>
        <p:spPr>
          <a:xfrm>
            <a:off x="3651670" y="5807496"/>
            <a:ext cx="910904" cy="46166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Network </a:t>
            </a:r>
            <a:b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Hops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3A6C31-786B-88F0-D959-0BCC1EBB6570}"/>
              </a:ext>
            </a:extLst>
          </p:cNvPr>
          <p:cNvSpPr txBox="1"/>
          <p:nvPr/>
        </p:nvSpPr>
        <p:spPr>
          <a:xfrm>
            <a:off x="4713280" y="5807495"/>
            <a:ext cx="856143" cy="46166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# of </a:t>
            </a:r>
            <a:b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Calls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F4312E-A72B-D0E4-2EE9-6DEA16AF943E}"/>
              </a:ext>
            </a:extLst>
          </p:cNvPr>
          <p:cNvSpPr txBox="1"/>
          <p:nvPr/>
        </p:nvSpPr>
        <p:spPr>
          <a:xfrm>
            <a:off x="11505158" y="4479631"/>
            <a:ext cx="470981" cy="276999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FCBA7A-A4C0-DF64-1E03-F88E5A46717A}"/>
              </a:ext>
            </a:extLst>
          </p:cNvPr>
          <p:cNvSpPr txBox="1"/>
          <p:nvPr/>
        </p:nvSpPr>
        <p:spPr>
          <a:xfrm>
            <a:off x="10060549" y="5357332"/>
            <a:ext cx="875560" cy="46166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Recovery </a:t>
            </a:r>
            <a:br>
              <a:rPr lang="en-US" sz="1200">
                <a:latin typeface="Arial" panose="020B0604020202020204"/>
                <a:cs typeface="Avenir Book"/>
              </a:rPr>
            </a:b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Point</a:t>
            </a:r>
            <a:endParaRPr lang="en-US">
              <a:cs typeface="Arial" panose="020B0604020202020204"/>
            </a:endParaRP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7A14F4E8-7645-8E55-B7A0-2B2229E5B665}"/>
              </a:ext>
            </a:extLst>
          </p:cNvPr>
          <p:cNvCxnSpPr>
            <a:cxnSpLocks/>
            <a:stCxn id="37" idx="2"/>
            <a:endCxn id="17" idx="0"/>
          </p:cNvCxnSpPr>
          <p:nvPr/>
        </p:nvCxnSpPr>
        <p:spPr>
          <a:xfrm rot="16200000" flipH="1">
            <a:off x="11065105" y="3804086"/>
            <a:ext cx="260749" cy="109033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A2C122E1-1A1E-B095-430C-E5B99FE269E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rot="5400000">
            <a:off x="10819138" y="4435821"/>
            <a:ext cx="600702" cy="124232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92E7258-114B-4615-51AC-7B5C85DDEB9F}"/>
              </a:ext>
            </a:extLst>
          </p:cNvPr>
          <p:cNvSpPr txBox="1"/>
          <p:nvPr/>
        </p:nvSpPr>
        <p:spPr>
          <a:xfrm>
            <a:off x="11061052" y="5354810"/>
            <a:ext cx="875560" cy="46166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Arial" panose="020B0604020202020204"/>
                <a:cs typeface="Avenir Book"/>
              </a:rPr>
              <a:t>Recovery </a:t>
            </a:r>
            <a:br>
              <a:rPr lang="en-US" sz="1200">
                <a:solidFill>
                  <a:schemeClr val="bg1"/>
                </a:solidFill>
                <a:latin typeface="Arial" panose="020B0604020202020204"/>
                <a:cs typeface="Avenir Book"/>
              </a:rPr>
            </a:br>
            <a:r>
              <a:rPr lang="en-US" sz="1200">
                <a:solidFill>
                  <a:schemeClr val="bg1"/>
                </a:solidFill>
                <a:latin typeface="Arial" panose="020B0604020202020204"/>
                <a:cs typeface="Avenir Book"/>
              </a:rPr>
              <a:t>Time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Avenir Book"/>
            </a:endParaRPr>
          </a:p>
        </p:txBody>
      </p: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6145D72-139B-FD40-54C2-7A0EC5487399}"/>
              </a:ext>
            </a:extLst>
          </p:cNvPr>
          <p:cNvCxnSpPr>
            <a:cxnSpLocks/>
            <a:stCxn id="17" idx="2"/>
            <a:endCxn id="64" idx="0"/>
          </p:cNvCxnSpPr>
          <p:nvPr/>
        </p:nvCxnSpPr>
        <p:spPr>
          <a:xfrm rot="5400000">
            <a:off x="11320651" y="4934812"/>
            <a:ext cx="598180" cy="24181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C7626FBB-F4CD-21CB-85A7-9D482A5E5A55}"/>
              </a:ext>
            </a:extLst>
          </p:cNvPr>
          <p:cNvSpPr txBox="1"/>
          <p:nvPr/>
        </p:nvSpPr>
        <p:spPr>
          <a:xfrm>
            <a:off x="8669997" y="3766675"/>
            <a:ext cx="1005840" cy="461665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Time To Isolate</a:t>
            </a:r>
          </a:p>
        </p:txBody>
      </p: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9DD5DE3E-72F6-2711-0C77-C13648BE772A}"/>
              </a:ext>
            </a:extLst>
          </p:cNvPr>
          <p:cNvCxnSpPr>
            <a:cxnSpLocks/>
            <a:stCxn id="32" idx="2"/>
            <a:endCxn id="86" idx="0"/>
          </p:cNvCxnSpPr>
          <p:nvPr/>
        </p:nvCxnSpPr>
        <p:spPr>
          <a:xfrm rot="5400000">
            <a:off x="9221478" y="3222136"/>
            <a:ext cx="495978" cy="593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E332CA23-64E4-8E31-B004-7CE21D49D69C}"/>
              </a:ext>
            </a:extLst>
          </p:cNvPr>
          <p:cNvCxnSpPr>
            <a:cxnSpLocks/>
            <a:stCxn id="86" idx="2"/>
            <a:endCxn id="128" idx="0"/>
          </p:cNvCxnSpPr>
          <p:nvPr/>
        </p:nvCxnSpPr>
        <p:spPr>
          <a:xfrm rot="5400000">
            <a:off x="9061199" y="4340058"/>
            <a:ext cx="223436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2E2743E7-2EDC-68FC-3813-58DF61AE8963}"/>
              </a:ext>
            </a:extLst>
          </p:cNvPr>
          <p:cNvSpPr txBox="1"/>
          <p:nvPr/>
        </p:nvSpPr>
        <p:spPr>
          <a:xfrm>
            <a:off x="8669996" y="4451776"/>
            <a:ext cx="1005840" cy="646331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System Component Monitoring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D9CCD6C-3FB8-E9FE-3014-5F9BBDBF18B5}"/>
              </a:ext>
            </a:extLst>
          </p:cNvPr>
          <p:cNvSpPr txBox="1"/>
          <p:nvPr/>
        </p:nvSpPr>
        <p:spPr>
          <a:xfrm>
            <a:off x="2558858" y="5353061"/>
            <a:ext cx="984762" cy="830997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Workload </a:t>
            </a:r>
            <a:r>
              <a:rPr lang="en-US" sz="1200">
                <a:solidFill>
                  <a:schemeClr val="bg1"/>
                </a:solidFill>
                <a:latin typeface="Arial" panose="020B0604020202020204"/>
                <a:cs typeface="Avenir Book"/>
              </a:rPr>
              <a:t>D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emand</a:t>
            </a:r>
            <a:r>
              <a:rPr lang="en-US" sz="1200">
                <a:solidFill>
                  <a:schemeClr val="bg1"/>
                </a:solidFill>
                <a:latin typeface="Arial" panose="020B0604020202020204"/>
                <a:cs typeface="Avenir Book"/>
              </a:rPr>
              <a:t> of each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 Component</a:t>
            </a:r>
          </a:p>
        </p:txBody>
      </p:sp>
      <p:cxnSp>
        <p:nvCxnSpPr>
          <p:cNvPr id="180" name="Elbow Connector 179">
            <a:extLst>
              <a:ext uri="{FF2B5EF4-FFF2-40B4-BE49-F238E27FC236}">
                <a16:creationId xmlns:a16="http://schemas.microsoft.com/office/drawing/2014/main" id="{8342CE6D-6C4C-2F14-E289-E8ED0EB20650}"/>
              </a:ext>
            </a:extLst>
          </p:cNvPr>
          <p:cNvCxnSpPr>
            <a:cxnSpLocks/>
            <a:stCxn id="14" idx="2"/>
            <a:endCxn id="174" idx="0"/>
          </p:cNvCxnSpPr>
          <p:nvPr/>
        </p:nvCxnSpPr>
        <p:spPr>
          <a:xfrm rot="16200000" flipH="1">
            <a:off x="2152041" y="4453862"/>
            <a:ext cx="802441" cy="9959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6D0697F-24EB-E4BE-F113-83B5840AFF70}"/>
              </a:ext>
            </a:extLst>
          </p:cNvPr>
          <p:cNvSpPr txBox="1"/>
          <p:nvPr/>
        </p:nvSpPr>
        <p:spPr>
          <a:xfrm>
            <a:off x="10787344" y="1375453"/>
            <a:ext cx="1160447" cy="26161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>
                <a:solidFill>
                  <a:schemeClr val="bg1"/>
                </a:solidFill>
                <a:latin typeface="Arial" panose="020B0604020202020204"/>
                <a:cs typeface="Avenir Book"/>
              </a:rPr>
              <a:t>Must fix ASAP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Avenir Boo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790EBE-7A8C-EB77-723D-21FBCA6D6E86}"/>
              </a:ext>
            </a:extLst>
          </p:cNvPr>
          <p:cNvSpPr txBox="1"/>
          <p:nvPr/>
        </p:nvSpPr>
        <p:spPr>
          <a:xfrm>
            <a:off x="10787344" y="1709466"/>
            <a:ext cx="1160447" cy="2616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>
                <a:solidFill>
                  <a:schemeClr val="tx1"/>
                </a:solidFill>
                <a:latin typeface="Arial" panose="020B0604020202020204"/>
                <a:cs typeface="Avenir Book"/>
              </a:rPr>
              <a:t>Must fix soon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venir Boo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B598EE-12A0-1870-4132-6287F225FBDC}"/>
              </a:ext>
            </a:extLst>
          </p:cNvPr>
          <p:cNvSpPr txBox="1"/>
          <p:nvPr/>
        </p:nvSpPr>
        <p:spPr>
          <a:xfrm>
            <a:off x="10784120" y="2043479"/>
            <a:ext cx="1160447" cy="253916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>
                <a:solidFill>
                  <a:schemeClr val="tx1"/>
                </a:solidFill>
                <a:latin typeface="Arial" panose="020B0604020202020204"/>
                <a:cs typeface="Avenir Book"/>
              </a:rPr>
              <a:t>Should fix soon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Avenir Boo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1615EB-B0D9-2D36-D78F-457AA46FDDDD}"/>
              </a:ext>
            </a:extLst>
          </p:cNvPr>
          <p:cNvSpPr txBox="1"/>
          <p:nvPr/>
        </p:nvSpPr>
        <p:spPr>
          <a:xfrm>
            <a:off x="10784120" y="2369797"/>
            <a:ext cx="1147909" cy="260749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Doing well</a:t>
            </a:r>
          </a:p>
        </p:txBody>
      </p:sp>
    </p:spTree>
    <p:extLst>
      <p:ext uri="{BB962C8B-B14F-4D97-AF65-F5344CB8AC3E}">
        <p14:creationId xmlns:p14="http://schemas.microsoft.com/office/powerpoint/2010/main" val="98604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F765CD65-8ED5-6A4E-A6C5-7FC97442BACF}"/>
              </a:ext>
            </a:extLst>
          </p:cNvPr>
          <p:cNvGrpSpPr/>
          <p:nvPr/>
        </p:nvGrpSpPr>
        <p:grpSpPr>
          <a:xfrm>
            <a:off x="1280139" y="3247363"/>
            <a:ext cx="9586592" cy="2574225"/>
            <a:chOff x="752407" y="2981623"/>
            <a:chExt cx="9586592" cy="2574225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1BFD056-467B-0B4A-9AFC-A304AF182DDC}"/>
                </a:ext>
              </a:extLst>
            </p:cNvPr>
            <p:cNvCxnSpPr/>
            <p:nvPr/>
          </p:nvCxnSpPr>
          <p:spPr>
            <a:xfrm>
              <a:off x="752407" y="2986269"/>
              <a:ext cx="4791866" cy="2569579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9930686-8BD5-A64F-981A-C6E11F65C8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47133" y="2981623"/>
              <a:ext cx="4791866" cy="2569579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208D0B6-91C9-DD48-B3F0-0498B61EE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417031"/>
              </p:ext>
            </p:extLst>
          </p:nvPr>
        </p:nvGraphicFramePr>
        <p:xfrm>
          <a:off x="904977" y="1313187"/>
          <a:ext cx="10336916" cy="4413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267">
                  <a:extLst>
                    <a:ext uri="{9D8B030D-6E8A-4147-A177-3AD203B41FA5}">
                      <a16:colId xmlns:a16="http://schemas.microsoft.com/office/drawing/2014/main" val="631000501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4034707302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3117628308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1719934392"/>
                    </a:ext>
                  </a:extLst>
                </a:gridCol>
                <a:gridCol w="286780">
                  <a:extLst>
                    <a:ext uri="{9D8B030D-6E8A-4147-A177-3AD203B41FA5}">
                      <a16:colId xmlns:a16="http://schemas.microsoft.com/office/drawing/2014/main" val="1927495005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2604509638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2172290607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456266401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2858478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Product Strategy</a:t>
                      </a:r>
                    </a:p>
                  </a:txBody>
                  <a:tcPr anchor="ctr">
                    <a:solidFill>
                      <a:srgbClr val="158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964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7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Autonomous Product Teams </a:t>
                      </a:r>
                    </a:p>
                  </a:txBody>
                  <a:tcPr anchor="ctr">
                    <a:solidFill>
                      <a:srgbClr val="7DC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95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468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Outcomes and Key Results</a:t>
                      </a:r>
                    </a:p>
                  </a:txBody>
                  <a:tcPr anchor="ctr">
                    <a:solidFill>
                      <a:srgbClr val="158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Analytics linking Usage to OKRs</a:t>
                      </a:r>
                    </a:p>
                  </a:txBody>
                  <a:tcPr anchor="ctr">
                    <a:solidFill>
                      <a:srgbClr val="158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175321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algn="ctr"/>
                      <a:endParaRPr lang="en-US" sz="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1480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Themes to Epics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Business Metric Monitoring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539774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8218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Features to User Stories</a:t>
                      </a:r>
                    </a:p>
                  </a:txBody>
                  <a:tcPr anchor="ctr">
                    <a:solidFill>
                      <a:srgbClr val="7EC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Releases with Telemetry</a:t>
                      </a:r>
                    </a:p>
                  </a:txBody>
                  <a:tcPr anchor="ctr">
                    <a:solidFill>
                      <a:srgbClr val="7DC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612375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095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Build</a:t>
                      </a:r>
                    </a:p>
                  </a:txBody>
                  <a:tcPr anchor="ctr">
                    <a:solidFill>
                      <a:srgbClr val="7EC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CI-CD and Automated Testing</a:t>
                      </a:r>
                    </a:p>
                  </a:txBody>
                  <a:tcPr anchor="ctr">
                    <a:solidFill>
                      <a:srgbClr val="7DC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85374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9E02E66-0B93-F34B-B31A-61EDC180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19" y="46905"/>
            <a:ext cx="9454505" cy="1114468"/>
          </a:xfrm>
        </p:spPr>
        <p:txBody>
          <a:bodyPr>
            <a:normAutofit fontScale="90000"/>
          </a:bodyPr>
          <a:lstStyle/>
          <a:p>
            <a:r>
              <a:rPr lang="en-US"/>
              <a:t>V Delivery Model - Validate your Hypothesis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DBACC48-7743-1147-973F-C97CA9F2E142}"/>
              </a:ext>
            </a:extLst>
          </p:cNvPr>
          <p:cNvSpPr/>
          <p:nvPr/>
        </p:nvSpPr>
        <p:spPr>
          <a:xfrm>
            <a:off x="5577005" y="4741289"/>
            <a:ext cx="828339" cy="653267"/>
          </a:xfrm>
          <a:prstGeom prst="arc">
            <a:avLst>
              <a:gd name="adj1" fmla="val 11006392"/>
              <a:gd name="adj2" fmla="val 20951579"/>
            </a:avLst>
          </a:prstGeom>
          <a:ln w="28575">
            <a:solidFill>
              <a:srgbClr val="DC1029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7BA43576-A8C9-CA45-9EB2-9FEABD84398F}"/>
              </a:ext>
            </a:extLst>
          </p:cNvPr>
          <p:cNvSpPr/>
          <p:nvPr/>
        </p:nvSpPr>
        <p:spPr>
          <a:xfrm>
            <a:off x="4468142" y="3896329"/>
            <a:ext cx="3118504" cy="1226947"/>
          </a:xfrm>
          <a:prstGeom prst="arc">
            <a:avLst>
              <a:gd name="adj1" fmla="val 11006392"/>
              <a:gd name="adj2" fmla="val 21356972"/>
            </a:avLst>
          </a:prstGeom>
          <a:ln w="28575">
            <a:solidFill>
              <a:srgbClr val="DC1029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6E501853-D40A-854A-BE1B-FFA03D547F78}"/>
              </a:ext>
            </a:extLst>
          </p:cNvPr>
          <p:cNvSpPr/>
          <p:nvPr/>
        </p:nvSpPr>
        <p:spPr>
          <a:xfrm>
            <a:off x="3178790" y="2905987"/>
            <a:ext cx="5478159" cy="2236520"/>
          </a:xfrm>
          <a:prstGeom prst="arc">
            <a:avLst>
              <a:gd name="adj1" fmla="val 11006392"/>
              <a:gd name="adj2" fmla="val 21356972"/>
            </a:avLst>
          </a:prstGeom>
          <a:ln w="28575">
            <a:solidFill>
              <a:srgbClr val="DC1029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F6C4A6B7-568C-2A47-B096-3E2D44BA39CB}"/>
              </a:ext>
            </a:extLst>
          </p:cNvPr>
          <p:cNvSpPr/>
          <p:nvPr/>
        </p:nvSpPr>
        <p:spPr>
          <a:xfrm>
            <a:off x="1897091" y="1839118"/>
            <a:ext cx="8251910" cy="3112756"/>
          </a:xfrm>
          <a:prstGeom prst="arc">
            <a:avLst>
              <a:gd name="adj1" fmla="val 11006392"/>
              <a:gd name="adj2" fmla="val 21356972"/>
            </a:avLst>
          </a:prstGeom>
          <a:ln w="28575">
            <a:solidFill>
              <a:srgbClr val="DC1029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4C0F5D-73E3-4541-83CC-CF1DF7D65C15}"/>
              </a:ext>
            </a:extLst>
          </p:cNvPr>
          <p:cNvSpPr/>
          <p:nvPr/>
        </p:nvSpPr>
        <p:spPr>
          <a:xfrm>
            <a:off x="550663" y="5838999"/>
            <a:ext cx="2326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>
                <a:solidFill>
                  <a:srgbClr val="095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and quarterly cadence to plan and adjust to market needs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D2223F8-2E5F-204D-B21A-FAEB31183312}"/>
              </a:ext>
            </a:extLst>
          </p:cNvPr>
          <p:cNvGrpSpPr/>
          <p:nvPr/>
        </p:nvGrpSpPr>
        <p:grpSpPr>
          <a:xfrm>
            <a:off x="680716" y="1348826"/>
            <a:ext cx="1832553" cy="261610"/>
            <a:chOff x="638619" y="1456281"/>
            <a:chExt cx="1832553" cy="261610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25DA2B5-1805-044F-889B-448C3C94275E}"/>
                </a:ext>
              </a:extLst>
            </p:cNvPr>
            <p:cNvCxnSpPr/>
            <p:nvPr/>
          </p:nvCxnSpPr>
          <p:spPr>
            <a:xfrm>
              <a:off x="1024785" y="1717891"/>
              <a:ext cx="628392" cy="0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FA55F25-C394-5142-B93A-3EF22612D601}"/>
                </a:ext>
              </a:extLst>
            </p:cNvPr>
            <p:cNvSpPr/>
            <p:nvPr/>
          </p:nvSpPr>
          <p:spPr>
            <a:xfrm>
              <a:off x="638619" y="1456281"/>
              <a:ext cx="183255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cs typeface="Arial"/>
                </a:rPr>
                <a:t>Hypothesis driven delivery</a:t>
              </a:r>
              <a:endParaRPr lang="en-US" sz="110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39A7004-89EA-AD4E-A818-36D3C86DA443}"/>
              </a:ext>
            </a:extLst>
          </p:cNvPr>
          <p:cNvGrpSpPr/>
          <p:nvPr/>
        </p:nvGrpSpPr>
        <p:grpSpPr>
          <a:xfrm>
            <a:off x="676121" y="1805472"/>
            <a:ext cx="1792478" cy="283290"/>
            <a:chOff x="384829" y="1901881"/>
            <a:chExt cx="1792478" cy="283290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E6D8C7B-987D-0948-B69C-30D8345C5CB8}"/>
                </a:ext>
              </a:extLst>
            </p:cNvPr>
            <p:cNvCxnSpPr/>
            <p:nvPr/>
          </p:nvCxnSpPr>
          <p:spPr>
            <a:xfrm>
              <a:off x="753146" y="2185171"/>
              <a:ext cx="628392" cy="0"/>
            </a:xfrm>
            <a:prstGeom prst="straightConnector1">
              <a:avLst/>
            </a:prstGeom>
            <a:ln w="28575">
              <a:solidFill>
                <a:srgbClr val="DC1029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66979A8-257D-E04B-89ED-BA46FB184FEB}"/>
                </a:ext>
              </a:extLst>
            </p:cNvPr>
            <p:cNvSpPr/>
            <p:nvPr/>
          </p:nvSpPr>
          <p:spPr>
            <a:xfrm>
              <a:off x="384829" y="1901881"/>
              <a:ext cx="179247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cs typeface="Arial"/>
                </a:rPr>
                <a:t>Validates your hypothesis</a:t>
              </a:r>
              <a:endParaRPr lang="en-US" sz="110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B239178B-162E-814F-AB5A-5944179E2537}"/>
              </a:ext>
            </a:extLst>
          </p:cNvPr>
          <p:cNvSpPr/>
          <p:nvPr/>
        </p:nvSpPr>
        <p:spPr>
          <a:xfrm>
            <a:off x="5966833" y="5881722"/>
            <a:ext cx="2069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95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 everything possible to improve quality and velocity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19F409-630B-144C-827B-AD3B98977C25}"/>
              </a:ext>
            </a:extLst>
          </p:cNvPr>
          <p:cNvSpPr/>
          <p:nvPr/>
        </p:nvSpPr>
        <p:spPr>
          <a:xfrm>
            <a:off x="8945515" y="5838999"/>
            <a:ext cx="2695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>
                <a:solidFill>
                  <a:srgbClr val="095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everything possible to align product delivery to market response</a:t>
            </a:r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264BF302-3CCC-194E-86EF-30490C52CD92}"/>
              </a:ext>
            </a:extLst>
          </p:cNvPr>
          <p:cNvSpPr/>
          <p:nvPr/>
        </p:nvSpPr>
        <p:spPr>
          <a:xfrm>
            <a:off x="2792112" y="6044157"/>
            <a:ext cx="347472" cy="352764"/>
          </a:xfrm>
          <a:prstGeom prst="rightArrow">
            <a:avLst/>
          </a:prstGeom>
          <a:solidFill>
            <a:srgbClr val="7DC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ED75526D-9BC3-D240-9D57-C12583FE8F69}"/>
              </a:ext>
            </a:extLst>
          </p:cNvPr>
          <p:cNvSpPr/>
          <p:nvPr/>
        </p:nvSpPr>
        <p:spPr>
          <a:xfrm>
            <a:off x="8363417" y="6060314"/>
            <a:ext cx="347472" cy="352764"/>
          </a:xfrm>
          <a:prstGeom prst="rightArrow">
            <a:avLst/>
          </a:prstGeom>
          <a:solidFill>
            <a:srgbClr val="7DC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16C84BA-5C39-6000-CAFD-3FF33F78E5D2}"/>
              </a:ext>
            </a:extLst>
          </p:cNvPr>
          <p:cNvGrpSpPr/>
          <p:nvPr/>
        </p:nvGrpSpPr>
        <p:grpSpPr>
          <a:xfrm>
            <a:off x="1868992" y="3440938"/>
            <a:ext cx="8206614" cy="1847588"/>
            <a:chOff x="1403982" y="3388974"/>
            <a:chExt cx="8206614" cy="1847588"/>
          </a:xfrm>
        </p:grpSpPr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DB61FEEC-F58A-223F-F332-6FE36065216F}"/>
                </a:ext>
              </a:extLst>
            </p:cNvPr>
            <p:cNvSpPr/>
            <p:nvPr/>
          </p:nvSpPr>
          <p:spPr>
            <a:xfrm>
              <a:off x="6340495" y="4583294"/>
              <a:ext cx="828339" cy="653267"/>
            </a:xfrm>
            <a:prstGeom prst="arc">
              <a:avLst>
                <a:gd name="adj1" fmla="val 11020589"/>
                <a:gd name="adj2" fmla="val 16860754"/>
              </a:avLst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882ABC9D-5883-DF40-9C49-5D7C765AB0ED}"/>
                </a:ext>
              </a:extLst>
            </p:cNvPr>
            <p:cNvSpPr/>
            <p:nvPr/>
          </p:nvSpPr>
          <p:spPr>
            <a:xfrm>
              <a:off x="2685032" y="4009813"/>
              <a:ext cx="828339" cy="653267"/>
            </a:xfrm>
            <a:prstGeom prst="arc">
              <a:avLst/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2F0E35D5-0F7F-9518-99DE-3E3774360EA7}"/>
                </a:ext>
              </a:extLst>
            </p:cNvPr>
            <p:cNvSpPr/>
            <p:nvPr/>
          </p:nvSpPr>
          <p:spPr>
            <a:xfrm>
              <a:off x="3841051" y="4583295"/>
              <a:ext cx="828339" cy="653267"/>
            </a:xfrm>
            <a:prstGeom prst="arc">
              <a:avLst/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F4807043-51C2-2BA4-75C3-A3117B6F7F7B}"/>
                </a:ext>
              </a:extLst>
            </p:cNvPr>
            <p:cNvSpPr/>
            <p:nvPr/>
          </p:nvSpPr>
          <p:spPr>
            <a:xfrm>
              <a:off x="1403982" y="3388974"/>
              <a:ext cx="828339" cy="653267"/>
            </a:xfrm>
            <a:prstGeom prst="arc">
              <a:avLst/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C9F7CEDC-5ADF-3236-4F0C-DDDA5F214BC1}"/>
                </a:ext>
              </a:extLst>
            </p:cNvPr>
            <p:cNvSpPr/>
            <p:nvPr/>
          </p:nvSpPr>
          <p:spPr>
            <a:xfrm>
              <a:off x="7590217" y="4009613"/>
              <a:ext cx="828339" cy="653267"/>
            </a:xfrm>
            <a:prstGeom prst="arc">
              <a:avLst>
                <a:gd name="adj1" fmla="val 11020589"/>
                <a:gd name="adj2" fmla="val 16860754"/>
              </a:avLst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400CFF8A-E304-3482-6CA7-1227022AE17B}"/>
                </a:ext>
              </a:extLst>
            </p:cNvPr>
            <p:cNvSpPr/>
            <p:nvPr/>
          </p:nvSpPr>
          <p:spPr>
            <a:xfrm>
              <a:off x="8782257" y="3405266"/>
              <a:ext cx="828339" cy="653267"/>
            </a:xfrm>
            <a:prstGeom prst="arc">
              <a:avLst>
                <a:gd name="adj1" fmla="val 11020589"/>
                <a:gd name="adj2" fmla="val 16860754"/>
              </a:avLst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65CF7FE8-81AB-95E2-9EB0-DD2EA6C362AA}"/>
              </a:ext>
            </a:extLst>
          </p:cNvPr>
          <p:cNvSpPr/>
          <p:nvPr/>
        </p:nvSpPr>
        <p:spPr>
          <a:xfrm>
            <a:off x="3203673" y="5890254"/>
            <a:ext cx="1854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>
                <a:solidFill>
                  <a:srgbClr val="095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Discovery and UX just-in-time to focus engineers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486859E-A114-99CF-0090-B82247AB8F21}"/>
              </a:ext>
            </a:extLst>
          </p:cNvPr>
          <p:cNvSpPr/>
          <p:nvPr/>
        </p:nvSpPr>
        <p:spPr>
          <a:xfrm>
            <a:off x="5207297" y="6063134"/>
            <a:ext cx="347472" cy="352764"/>
          </a:xfrm>
          <a:prstGeom prst="rightArrow">
            <a:avLst/>
          </a:prstGeom>
          <a:solidFill>
            <a:srgbClr val="7DC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9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0" grpId="0" animBg="1"/>
      <p:bldP spid="6" grpId="0"/>
      <p:bldP spid="26" grpId="0"/>
      <p:bldP spid="27" grpId="0"/>
      <p:bldP spid="28" grpId="0" animBg="1"/>
      <p:bldP spid="29" grpId="0" animBg="1"/>
      <p:bldP spid="37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F765CD65-8ED5-6A4E-A6C5-7FC97442BACF}"/>
              </a:ext>
            </a:extLst>
          </p:cNvPr>
          <p:cNvGrpSpPr/>
          <p:nvPr/>
        </p:nvGrpSpPr>
        <p:grpSpPr>
          <a:xfrm>
            <a:off x="1280139" y="3247363"/>
            <a:ext cx="9586592" cy="2574225"/>
            <a:chOff x="752407" y="2981623"/>
            <a:chExt cx="9586592" cy="2574225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1BFD056-467B-0B4A-9AFC-A304AF182DDC}"/>
                </a:ext>
              </a:extLst>
            </p:cNvPr>
            <p:cNvCxnSpPr/>
            <p:nvPr/>
          </p:nvCxnSpPr>
          <p:spPr>
            <a:xfrm>
              <a:off x="752407" y="2986269"/>
              <a:ext cx="4791866" cy="2569579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9930686-8BD5-A64F-981A-C6E11F65C8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47133" y="2981623"/>
              <a:ext cx="4791866" cy="2569579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208D0B6-91C9-DD48-B3F0-0498B61EE1E6}"/>
              </a:ext>
            </a:extLst>
          </p:cNvPr>
          <p:cNvGraphicFramePr>
            <a:graphicFrameLocks noGrp="1"/>
          </p:cNvGraphicFramePr>
          <p:nvPr/>
        </p:nvGraphicFramePr>
        <p:xfrm>
          <a:off x="904977" y="1313187"/>
          <a:ext cx="10336916" cy="4413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267">
                  <a:extLst>
                    <a:ext uri="{9D8B030D-6E8A-4147-A177-3AD203B41FA5}">
                      <a16:colId xmlns:a16="http://schemas.microsoft.com/office/drawing/2014/main" val="631000501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4034707302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3117628308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1719934392"/>
                    </a:ext>
                  </a:extLst>
                </a:gridCol>
                <a:gridCol w="286780">
                  <a:extLst>
                    <a:ext uri="{9D8B030D-6E8A-4147-A177-3AD203B41FA5}">
                      <a16:colId xmlns:a16="http://schemas.microsoft.com/office/drawing/2014/main" val="1927495005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2604509638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2172290607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456266401"/>
                    </a:ext>
                  </a:extLst>
                </a:gridCol>
                <a:gridCol w="1256267">
                  <a:extLst>
                    <a:ext uri="{9D8B030D-6E8A-4147-A177-3AD203B41FA5}">
                      <a16:colId xmlns:a16="http://schemas.microsoft.com/office/drawing/2014/main" val="2858478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Product Strategy</a:t>
                      </a:r>
                    </a:p>
                  </a:txBody>
                  <a:tcPr anchor="ctr">
                    <a:solidFill>
                      <a:srgbClr val="158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964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7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Autonomous Product Teams </a:t>
                      </a:r>
                    </a:p>
                  </a:txBody>
                  <a:tcPr anchor="ctr">
                    <a:solidFill>
                      <a:srgbClr val="7DC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95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468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Outcomes and Key Results</a:t>
                      </a:r>
                    </a:p>
                  </a:txBody>
                  <a:tcPr anchor="ctr">
                    <a:solidFill>
                      <a:srgbClr val="1581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Analytics linking Usage to OKRs</a:t>
                      </a:r>
                    </a:p>
                  </a:txBody>
                  <a:tcPr anchor="ctr">
                    <a:solidFill>
                      <a:srgbClr val="1581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175321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algn="ctr"/>
                      <a:endParaRPr lang="en-US" sz="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1480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Themes to Epics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Business Metric Monitoring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539774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8218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Features to User Stories</a:t>
                      </a:r>
                    </a:p>
                  </a:txBody>
                  <a:tcPr anchor="ctr">
                    <a:solidFill>
                      <a:srgbClr val="7EC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Releases with Telemetry</a:t>
                      </a:r>
                    </a:p>
                  </a:txBody>
                  <a:tcPr anchor="ctr">
                    <a:solidFill>
                      <a:srgbClr val="7DC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612375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095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Build</a:t>
                      </a:r>
                    </a:p>
                  </a:txBody>
                  <a:tcPr anchor="ctr">
                    <a:solidFill>
                      <a:srgbClr val="7EC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CI-CD and Automated Testing</a:t>
                      </a:r>
                    </a:p>
                  </a:txBody>
                  <a:tcPr anchor="ctr">
                    <a:solidFill>
                      <a:srgbClr val="7DC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85374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9E02E66-0B93-F34B-B31A-61EDC180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19" y="46905"/>
            <a:ext cx="9454505" cy="1114468"/>
          </a:xfrm>
        </p:spPr>
        <p:txBody>
          <a:bodyPr>
            <a:normAutofit fontScale="90000"/>
          </a:bodyPr>
          <a:lstStyle/>
          <a:p>
            <a:r>
              <a:rPr lang="en-US"/>
              <a:t>V Delivery Model - Validate your Hypothesis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DBACC48-7743-1147-973F-C97CA9F2E142}"/>
              </a:ext>
            </a:extLst>
          </p:cNvPr>
          <p:cNvSpPr/>
          <p:nvPr/>
        </p:nvSpPr>
        <p:spPr>
          <a:xfrm>
            <a:off x="5577005" y="4741289"/>
            <a:ext cx="828339" cy="653267"/>
          </a:xfrm>
          <a:prstGeom prst="arc">
            <a:avLst>
              <a:gd name="adj1" fmla="val 11006392"/>
              <a:gd name="adj2" fmla="val 20951579"/>
            </a:avLst>
          </a:prstGeom>
          <a:ln w="28575">
            <a:solidFill>
              <a:srgbClr val="DC1029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7BA43576-A8C9-CA45-9EB2-9FEABD84398F}"/>
              </a:ext>
            </a:extLst>
          </p:cNvPr>
          <p:cNvSpPr/>
          <p:nvPr/>
        </p:nvSpPr>
        <p:spPr>
          <a:xfrm>
            <a:off x="4468142" y="3896329"/>
            <a:ext cx="3118504" cy="1226947"/>
          </a:xfrm>
          <a:prstGeom prst="arc">
            <a:avLst>
              <a:gd name="adj1" fmla="val 11006392"/>
              <a:gd name="adj2" fmla="val 21356972"/>
            </a:avLst>
          </a:prstGeom>
          <a:ln w="28575">
            <a:solidFill>
              <a:srgbClr val="DC1029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6E501853-D40A-854A-BE1B-FFA03D547F78}"/>
              </a:ext>
            </a:extLst>
          </p:cNvPr>
          <p:cNvSpPr/>
          <p:nvPr/>
        </p:nvSpPr>
        <p:spPr>
          <a:xfrm>
            <a:off x="3178790" y="2905987"/>
            <a:ext cx="5478159" cy="2236520"/>
          </a:xfrm>
          <a:prstGeom prst="arc">
            <a:avLst>
              <a:gd name="adj1" fmla="val 11006392"/>
              <a:gd name="adj2" fmla="val 21356972"/>
            </a:avLst>
          </a:prstGeom>
          <a:ln w="28575">
            <a:solidFill>
              <a:srgbClr val="DC1029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F6C4A6B7-568C-2A47-B096-3E2D44BA39CB}"/>
              </a:ext>
            </a:extLst>
          </p:cNvPr>
          <p:cNvSpPr/>
          <p:nvPr/>
        </p:nvSpPr>
        <p:spPr>
          <a:xfrm>
            <a:off x="1897091" y="1839118"/>
            <a:ext cx="8251910" cy="3112756"/>
          </a:xfrm>
          <a:prstGeom prst="arc">
            <a:avLst>
              <a:gd name="adj1" fmla="val 11006392"/>
              <a:gd name="adj2" fmla="val 21356972"/>
            </a:avLst>
          </a:prstGeom>
          <a:ln w="28575">
            <a:solidFill>
              <a:srgbClr val="DC1029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4C0F5D-73E3-4541-83CC-CF1DF7D65C15}"/>
              </a:ext>
            </a:extLst>
          </p:cNvPr>
          <p:cNvSpPr/>
          <p:nvPr/>
        </p:nvSpPr>
        <p:spPr>
          <a:xfrm>
            <a:off x="550663" y="5838999"/>
            <a:ext cx="2326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>
                <a:solidFill>
                  <a:srgbClr val="095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and quarterly cadence to plan and adjust to market needs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D2223F8-2E5F-204D-B21A-FAEB31183312}"/>
              </a:ext>
            </a:extLst>
          </p:cNvPr>
          <p:cNvGrpSpPr/>
          <p:nvPr/>
        </p:nvGrpSpPr>
        <p:grpSpPr>
          <a:xfrm>
            <a:off x="680716" y="1348826"/>
            <a:ext cx="1832553" cy="261610"/>
            <a:chOff x="638619" y="1456281"/>
            <a:chExt cx="1832553" cy="261610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25DA2B5-1805-044F-889B-448C3C94275E}"/>
                </a:ext>
              </a:extLst>
            </p:cNvPr>
            <p:cNvCxnSpPr/>
            <p:nvPr/>
          </p:nvCxnSpPr>
          <p:spPr>
            <a:xfrm>
              <a:off x="1024785" y="1717891"/>
              <a:ext cx="628392" cy="0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FA55F25-C394-5142-B93A-3EF22612D601}"/>
                </a:ext>
              </a:extLst>
            </p:cNvPr>
            <p:cNvSpPr/>
            <p:nvPr/>
          </p:nvSpPr>
          <p:spPr>
            <a:xfrm>
              <a:off x="638619" y="1456281"/>
              <a:ext cx="183255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cs typeface="Arial"/>
                </a:rPr>
                <a:t>Hypothesis driven delivery</a:t>
              </a:r>
              <a:endParaRPr lang="en-US" sz="110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39A7004-89EA-AD4E-A818-36D3C86DA443}"/>
              </a:ext>
            </a:extLst>
          </p:cNvPr>
          <p:cNvGrpSpPr/>
          <p:nvPr/>
        </p:nvGrpSpPr>
        <p:grpSpPr>
          <a:xfrm>
            <a:off x="676121" y="1805472"/>
            <a:ext cx="1792478" cy="283290"/>
            <a:chOff x="384829" y="1901881"/>
            <a:chExt cx="1792478" cy="283290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E6D8C7B-987D-0948-B69C-30D8345C5CB8}"/>
                </a:ext>
              </a:extLst>
            </p:cNvPr>
            <p:cNvCxnSpPr/>
            <p:nvPr/>
          </p:nvCxnSpPr>
          <p:spPr>
            <a:xfrm>
              <a:off x="753146" y="2185171"/>
              <a:ext cx="628392" cy="0"/>
            </a:xfrm>
            <a:prstGeom prst="straightConnector1">
              <a:avLst/>
            </a:prstGeom>
            <a:ln w="28575">
              <a:solidFill>
                <a:srgbClr val="DC1029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66979A8-257D-E04B-89ED-BA46FB184FEB}"/>
                </a:ext>
              </a:extLst>
            </p:cNvPr>
            <p:cNvSpPr/>
            <p:nvPr/>
          </p:nvSpPr>
          <p:spPr>
            <a:xfrm>
              <a:off x="384829" y="1901881"/>
              <a:ext cx="179247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cs typeface="Arial"/>
                </a:rPr>
                <a:t>Validates your hypothesis</a:t>
              </a:r>
              <a:endParaRPr lang="en-US" sz="110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B239178B-162E-814F-AB5A-5944179E2537}"/>
              </a:ext>
            </a:extLst>
          </p:cNvPr>
          <p:cNvSpPr/>
          <p:nvPr/>
        </p:nvSpPr>
        <p:spPr>
          <a:xfrm>
            <a:off x="5966833" y="5881722"/>
            <a:ext cx="2069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95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 everything possible to improve quality and velocity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19F409-630B-144C-827B-AD3B98977C25}"/>
              </a:ext>
            </a:extLst>
          </p:cNvPr>
          <p:cNvSpPr/>
          <p:nvPr/>
        </p:nvSpPr>
        <p:spPr>
          <a:xfrm>
            <a:off x="8945515" y="5838999"/>
            <a:ext cx="2695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>
                <a:solidFill>
                  <a:srgbClr val="095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everything possible to align product delivery to market response</a:t>
            </a:r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264BF302-3CCC-194E-86EF-30490C52CD92}"/>
              </a:ext>
            </a:extLst>
          </p:cNvPr>
          <p:cNvSpPr/>
          <p:nvPr/>
        </p:nvSpPr>
        <p:spPr>
          <a:xfrm>
            <a:off x="2792112" y="6044157"/>
            <a:ext cx="347472" cy="352764"/>
          </a:xfrm>
          <a:prstGeom prst="rightArrow">
            <a:avLst/>
          </a:prstGeom>
          <a:solidFill>
            <a:srgbClr val="7DC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>
            <a:extLst>
              <a:ext uri="{FF2B5EF4-FFF2-40B4-BE49-F238E27FC236}">
                <a16:creationId xmlns:a16="http://schemas.microsoft.com/office/drawing/2014/main" id="{ED75526D-9BC3-D240-9D57-C12583FE8F69}"/>
              </a:ext>
            </a:extLst>
          </p:cNvPr>
          <p:cNvSpPr/>
          <p:nvPr/>
        </p:nvSpPr>
        <p:spPr>
          <a:xfrm>
            <a:off x="8363417" y="6060314"/>
            <a:ext cx="347472" cy="352764"/>
          </a:xfrm>
          <a:prstGeom prst="rightArrow">
            <a:avLst/>
          </a:prstGeom>
          <a:solidFill>
            <a:srgbClr val="7DC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16C84BA-5C39-6000-CAFD-3FF33F78E5D2}"/>
              </a:ext>
            </a:extLst>
          </p:cNvPr>
          <p:cNvGrpSpPr/>
          <p:nvPr/>
        </p:nvGrpSpPr>
        <p:grpSpPr>
          <a:xfrm>
            <a:off x="1868992" y="3440938"/>
            <a:ext cx="8206614" cy="1847588"/>
            <a:chOff x="1403982" y="3388974"/>
            <a:chExt cx="8206614" cy="1847588"/>
          </a:xfrm>
        </p:grpSpPr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DB61FEEC-F58A-223F-F332-6FE36065216F}"/>
                </a:ext>
              </a:extLst>
            </p:cNvPr>
            <p:cNvSpPr/>
            <p:nvPr/>
          </p:nvSpPr>
          <p:spPr>
            <a:xfrm>
              <a:off x="6340495" y="4583294"/>
              <a:ext cx="828339" cy="653267"/>
            </a:xfrm>
            <a:prstGeom prst="arc">
              <a:avLst>
                <a:gd name="adj1" fmla="val 11020589"/>
                <a:gd name="adj2" fmla="val 16860754"/>
              </a:avLst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882ABC9D-5883-DF40-9C49-5D7C765AB0ED}"/>
                </a:ext>
              </a:extLst>
            </p:cNvPr>
            <p:cNvSpPr/>
            <p:nvPr/>
          </p:nvSpPr>
          <p:spPr>
            <a:xfrm>
              <a:off x="2685032" y="4009813"/>
              <a:ext cx="828339" cy="653267"/>
            </a:xfrm>
            <a:prstGeom prst="arc">
              <a:avLst/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2F0E35D5-0F7F-9518-99DE-3E3774360EA7}"/>
                </a:ext>
              </a:extLst>
            </p:cNvPr>
            <p:cNvSpPr/>
            <p:nvPr/>
          </p:nvSpPr>
          <p:spPr>
            <a:xfrm>
              <a:off x="3841051" y="4583295"/>
              <a:ext cx="828339" cy="653267"/>
            </a:xfrm>
            <a:prstGeom prst="arc">
              <a:avLst/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F4807043-51C2-2BA4-75C3-A3117B6F7F7B}"/>
                </a:ext>
              </a:extLst>
            </p:cNvPr>
            <p:cNvSpPr/>
            <p:nvPr/>
          </p:nvSpPr>
          <p:spPr>
            <a:xfrm>
              <a:off x="1403982" y="3388974"/>
              <a:ext cx="828339" cy="653267"/>
            </a:xfrm>
            <a:prstGeom prst="arc">
              <a:avLst/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C9F7CEDC-5ADF-3236-4F0C-DDDA5F214BC1}"/>
                </a:ext>
              </a:extLst>
            </p:cNvPr>
            <p:cNvSpPr/>
            <p:nvPr/>
          </p:nvSpPr>
          <p:spPr>
            <a:xfrm>
              <a:off x="7590217" y="4009613"/>
              <a:ext cx="828339" cy="653267"/>
            </a:xfrm>
            <a:prstGeom prst="arc">
              <a:avLst>
                <a:gd name="adj1" fmla="val 11020589"/>
                <a:gd name="adj2" fmla="val 16860754"/>
              </a:avLst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400CFF8A-E304-3482-6CA7-1227022AE17B}"/>
                </a:ext>
              </a:extLst>
            </p:cNvPr>
            <p:cNvSpPr/>
            <p:nvPr/>
          </p:nvSpPr>
          <p:spPr>
            <a:xfrm>
              <a:off x="8782257" y="3405266"/>
              <a:ext cx="828339" cy="653267"/>
            </a:xfrm>
            <a:prstGeom prst="arc">
              <a:avLst>
                <a:gd name="adj1" fmla="val 11020589"/>
                <a:gd name="adj2" fmla="val 16860754"/>
              </a:avLst>
            </a:prstGeom>
            <a:ln w="28575">
              <a:solidFill>
                <a:srgbClr val="92D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65CF7FE8-81AB-95E2-9EB0-DD2EA6C362AA}"/>
              </a:ext>
            </a:extLst>
          </p:cNvPr>
          <p:cNvSpPr/>
          <p:nvPr/>
        </p:nvSpPr>
        <p:spPr>
          <a:xfrm>
            <a:off x="3203673" y="5890254"/>
            <a:ext cx="1854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>
                <a:solidFill>
                  <a:srgbClr val="095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Discovery and UX just-in-time to focus engineers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486859E-A114-99CF-0090-B82247AB8F21}"/>
              </a:ext>
            </a:extLst>
          </p:cNvPr>
          <p:cNvSpPr/>
          <p:nvPr/>
        </p:nvSpPr>
        <p:spPr>
          <a:xfrm>
            <a:off x="5207297" y="6063134"/>
            <a:ext cx="347472" cy="352764"/>
          </a:xfrm>
          <a:prstGeom prst="rightArrow">
            <a:avLst/>
          </a:prstGeom>
          <a:solidFill>
            <a:srgbClr val="7DC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0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0" grpId="0" animBg="1"/>
      <p:bldP spid="6" grpId="0"/>
      <p:bldP spid="26" grpId="0"/>
      <p:bldP spid="27" grpId="0"/>
      <p:bldP spid="28" grpId="0" animBg="1"/>
      <p:bldP spid="29" grpId="0" animBg="1"/>
      <p:bldP spid="37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1CDBB51A-1034-D245-B882-EE6DDCD47987}"/>
              </a:ext>
            </a:extLst>
          </p:cNvPr>
          <p:cNvSpPr txBox="1"/>
          <p:nvPr/>
        </p:nvSpPr>
        <p:spPr>
          <a:xfrm>
            <a:off x="4264270" y="1334321"/>
            <a:ext cx="2891348" cy="36933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chemeClr val="dk1"/>
                </a:solidFill>
                <a:latin typeface="Avenir Book"/>
                <a:ea typeface="+mn-ea"/>
                <a:cs typeface="Avenir Book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RISK of Service Failure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B415D3-D2EE-7C89-D058-DFA7E4A3F4CC}"/>
              </a:ext>
            </a:extLst>
          </p:cNvPr>
          <p:cNvGrpSpPr/>
          <p:nvPr/>
        </p:nvGrpSpPr>
        <p:grpSpPr>
          <a:xfrm>
            <a:off x="2168253" y="1703652"/>
            <a:ext cx="7104245" cy="717569"/>
            <a:chOff x="2387709" y="1703652"/>
            <a:chExt cx="7104245" cy="71756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F6768C-A5C6-4049-942D-09E436D12B8B}"/>
                </a:ext>
              </a:extLst>
            </p:cNvPr>
            <p:cNvSpPr txBox="1"/>
            <p:nvPr/>
          </p:nvSpPr>
          <p:spPr>
            <a:xfrm>
              <a:off x="2387709" y="2144222"/>
              <a:ext cx="202812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A5193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Probability of an Incident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22528F9-17A4-6249-8F7B-50761D1E8276}"/>
                </a:ext>
              </a:extLst>
            </p:cNvPr>
            <p:cNvSpPr txBox="1"/>
            <p:nvPr/>
          </p:nvSpPr>
          <p:spPr>
            <a:xfrm>
              <a:off x="7861611" y="2144222"/>
              <a:ext cx="1630343" cy="27699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 of Incident</a:t>
              </a: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EED34D36-9A8A-5C7C-A34A-BA78A32F7AC5}"/>
                </a:ext>
              </a:extLst>
            </p:cNvPr>
            <p:cNvCxnSpPr>
              <a:cxnSpLocks/>
              <a:stCxn id="30" idx="2"/>
              <a:endCxn id="31" idx="0"/>
            </p:cNvCxnSpPr>
            <p:nvPr/>
          </p:nvCxnSpPr>
          <p:spPr>
            <a:xfrm rot="5400000">
              <a:off x="4439205" y="666218"/>
              <a:ext cx="440569" cy="251543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71EBE9A9-B6B2-14BD-D13E-E11B531424F0}"/>
                </a:ext>
              </a:extLst>
            </p:cNvPr>
            <p:cNvCxnSpPr>
              <a:cxnSpLocks/>
              <a:stCxn id="30" idx="2"/>
              <a:endCxn id="33" idx="0"/>
            </p:cNvCxnSpPr>
            <p:nvPr/>
          </p:nvCxnSpPr>
          <p:spPr>
            <a:xfrm rot="16200000" flipH="1">
              <a:off x="7076711" y="544149"/>
              <a:ext cx="440569" cy="275957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7927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B415D3-D2EE-7C89-D058-DFA7E4A3F4CC}"/>
              </a:ext>
            </a:extLst>
          </p:cNvPr>
          <p:cNvGrpSpPr/>
          <p:nvPr/>
        </p:nvGrpSpPr>
        <p:grpSpPr>
          <a:xfrm>
            <a:off x="2168253" y="1703652"/>
            <a:ext cx="7104245" cy="717569"/>
            <a:chOff x="2387709" y="1703652"/>
            <a:chExt cx="7104245" cy="71756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F6768C-A5C6-4049-942D-09E436D12B8B}"/>
                </a:ext>
              </a:extLst>
            </p:cNvPr>
            <p:cNvSpPr txBox="1"/>
            <p:nvPr/>
          </p:nvSpPr>
          <p:spPr>
            <a:xfrm>
              <a:off x="2387709" y="2144222"/>
              <a:ext cx="202812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A5193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Probability of an Incident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22528F9-17A4-6249-8F7B-50761D1E8276}"/>
                </a:ext>
              </a:extLst>
            </p:cNvPr>
            <p:cNvSpPr txBox="1"/>
            <p:nvPr/>
          </p:nvSpPr>
          <p:spPr>
            <a:xfrm>
              <a:off x="7861611" y="2144222"/>
              <a:ext cx="1630343" cy="27699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 of Incident</a:t>
              </a: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EED34D36-9A8A-5C7C-A34A-BA78A32F7AC5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 rot="5400000">
              <a:off x="4439205" y="666218"/>
              <a:ext cx="440569" cy="251543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71EBE9A9-B6B2-14BD-D13E-E11B531424F0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 rot="16200000" flipH="1">
              <a:off x="7076711" y="544149"/>
              <a:ext cx="440569" cy="275957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2CEF687-6021-DD01-9526-2C685CCD504D}"/>
              </a:ext>
            </a:extLst>
          </p:cNvPr>
          <p:cNvGrpSpPr/>
          <p:nvPr/>
        </p:nvGrpSpPr>
        <p:grpSpPr>
          <a:xfrm>
            <a:off x="939410" y="2421220"/>
            <a:ext cx="3892250" cy="845315"/>
            <a:chOff x="1158866" y="2421220"/>
            <a:chExt cx="3892250" cy="845315"/>
          </a:xfrm>
          <a:noFill/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EAD0832-10A1-EA48-84D8-E3175603F641}"/>
                </a:ext>
              </a:extLst>
            </p:cNvPr>
            <p:cNvSpPr txBox="1"/>
            <p:nvPr/>
          </p:nvSpPr>
          <p:spPr>
            <a:xfrm>
              <a:off x="2851843" y="2804870"/>
              <a:ext cx="1087157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Release Size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8AFD01A-54CA-354F-8A96-0837F60163DB}"/>
                </a:ext>
              </a:extLst>
            </p:cNvPr>
            <p:cNvSpPr txBox="1"/>
            <p:nvPr/>
          </p:nvSpPr>
          <p:spPr>
            <a:xfrm>
              <a:off x="4376477" y="2804870"/>
              <a:ext cx="674639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Testing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700AE71-711A-EA21-4EE6-437B43A04B37}"/>
                </a:ext>
              </a:extLst>
            </p:cNvPr>
            <p:cNvSpPr txBox="1"/>
            <p:nvPr/>
          </p:nvSpPr>
          <p:spPr>
            <a:xfrm>
              <a:off x="1158866" y="2804870"/>
              <a:ext cx="1202138" cy="461665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Components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in Call Chains</a:t>
              </a:r>
            </a:p>
          </p:txBody>
        </p:sp>
        <p:cxnSp>
          <p:nvCxnSpPr>
            <p:cNvPr id="27" name="Elbow Connector 26">
              <a:extLst>
                <a:ext uri="{FF2B5EF4-FFF2-40B4-BE49-F238E27FC236}">
                  <a16:creationId xmlns:a16="http://schemas.microsoft.com/office/drawing/2014/main" id="{264DAAC9-B0AD-C369-60A9-DCBD29AF5203}"/>
                </a:ext>
              </a:extLst>
            </p:cNvPr>
            <p:cNvCxnSpPr>
              <a:cxnSpLocks/>
              <a:stCxn id="31" idx="2"/>
              <a:endCxn id="12" idx="0"/>
            </p:cNvCxnSpPr>
            <p:nvPr/>
          </p:nvCxnSpPr>
          <p:spPr>
            <a:xfrm rot="5400000">
              <a:off x="2382932" y="1798224"/>
              <a:ext cx="383649" cy="1629642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>
              <a:extLst>
                <a:ext uri="{FF2B5EF4-FFF2-40B4-BE49-F238E27FC236}">
                  <a16:creationId xmlns:a16="http://schemas.microsoft.com/office/drawing/2014/main" id="{A54B4D26-4E13-B89A-2F83-F815B210F908}"/>
                </a:ext>
              </a:extLst>
            </p:cNvPr>
            <p:cNvCxnSpPr>
              <a:cxnSpLocks/>
              <a:stCxn id="31" idx="2"/>
              <a:endCxn id="34" idx="0"/>
            </p:cNvCxnSpPr>
            <p:nvPr/>
          </p:nvCxnSpPr>
          <p:spPr>
            <a:xfrm rot="16200000" flipH="1">
              <a:off x="3200675" y="2610122"/>
              <a:ext cx="383649" cy="5845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Elbow Connector 64">
              <a:extLst>
                <a:ext uri="{FF2B5EF4-FFF2-40B4-BE49-F238E27FC236}">
                  <a16:creationId xmlns:a16="http://schemas.microsoft.com/office/drawing/2014/main" id="{044FF3C1-7E26-6EC0-28B5-4D5CF7969385}"/>
                </a:ext>
              </a:extLst>
            </p:cNvPr>
            <p:cNvCxnSpPr>
              <a:cxnSpLocks/>
              <a:stCxn id="31" idx="2"/>
              <a:endCxn id="35" idx="0"/>
            </p:cNvCxnSpPr>
            <p:nvPr/>
          </p:nvCxnSpPr>
          <p:spPr>
            <a:xfrm rot="16200000" flipH="1">
              <a:off x="3859863" y="1950935"/>
              <a:ext cx="383649" cy="1324220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5EE0FEF-F266-F2CB-5869-5A7FF32A449F}"/>
              </a:ext>
            </a:extLst>
          </p:cNvPr>
          <p:cNvGrpSpPr/>
          <p:nvPr/>
        </p:nvGrpSpPr>
        <p:grpSpPr>
          <a:xfrm>
            <a:off x="5913914" y="2421220"/>
            <a:ext cx="4548862" cy="1015797"/>
            <a:chOff x="6133370" y="2421220"/>
            <a:chExt cx="4548862" cy="1015797"/>
          </a:xfrm>
          <a:noFill/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843A2DE-EF94-A24E-8ED2-5DCBE16F9B42}"/>
                </a:ext>
              </a:extLst>
            </p:cNvPr>
            <p:cNvSpPr txBox="1"/>
            <p:nvPr/>
          </p:nvSpPr>
          <p:spPr>
            <a:xfrm>
              <a:off x="9886731" y="2796473"/>
              <a:ext cx="795501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Duration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1275E7E-1F01-004D-B33A-EC2FC6FEDAC9}"/>
                </a:ext>
              </a:extLst>
            </p:cNvPr>
            <p:cNvSpPr txBox="1"/>
            <p:nvPr/>
          </p:nvSpPr>
          <p:spPr>
            <a:xfrm>
              <a:off x="6133370" y="2790686"/>
              <a:ext cx="926856" cy="646331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%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Customers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Impacted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4B41F15-40A9-ED43-BE6C-83A9D0704D32}"/>
                </a:ext>
              </a:extLst>
            </p:cNvPr>
            <p:cNvSpPr txBox="1"/>
            <p:nvPr/>
          </p:nvSpPr>
          <p:spPr>
            <a:xfrm>
              <a:off x="7113519" y="2790686"/>
              <a:ext cx="1064031" cy="646331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%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</a:b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Transactions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Impacted</a:t>
              </a:r>
            </a:p>
          </p:txBody>
        </p:sp>
        <p:cxnSp>
          <p:nvCxnSpPr>
            <p:cNvPr id="69" name="Elbow Connector 68">
              <a:extLst>
                <a:ext uri="{FF2B5EF4-FFF2-40B4-BE49-F238E27FC236}">
                  <a16:creationId xmlns:a16="http://schemas.microsoft.com/office/drawing/2014/main" id="{10570281-8FA1-E05B-15F1-4B6A59DFAD5C}"/>
                </a:ext>
              </a:extLst>
            </p:cNvPr>
            <p:cNvCxnSpPr>
              <a:cxnSpLocks/>
              <a:stCxn id="33" idx="2"/>
              <a:endCxn id="50" idx="0"/>
            </p:cNvCxnSpPr>
            <p:nvPr/>
          </p:nvCxnSpPr>
          <p:spPr>
            <a:xfrm rot="5400000">
              <a:off x="7452059" y="1565961"/>
              <a:ext cx="369465" cy="2079985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71">
              <a:extLst>
                <a:ext uri="{FF2B5EF4-FFF2-40B4-BE49-F238E27FC236}">
                  <a16:creationId xmlns:a16="http://schemas.microsoft.com/office/drawing/2014/main" id="{1EBD9A59-4ADF-7811-1375-C5493CE1C456}"/>
                </a:ext>
              </a:extLst>
            </p:cNvPr>
            <p:cNvCxnSpPr>
              <a:cxnSpLocks/>
              <a:stCxn id="33" idx="2"/>
              <a:endCxn id="51" idx="0"/>
            </p:cNvCxnSpPr>
            <p:nvPr/>
          </p:nvCxnSpPr>
          <p:spPr>
            <a:xfrm rot="5400000">
              <a:off x="7976427" y="2090329"/>
              <a:ext cx="369465" cy="1031248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>
              <a:extLst>
                <a:ext uri="{FF2B5EF4-FFF2-40B4-BE49-F238E27FC236}">
                  <a16:creationId xmlns:a16="http://schemas.microsoft.com/office/drawing/2014/main" id="{B212EE94-6994-D11C-CB39-46287F39758D}"/>
                </a:ext>
              </a:extLst>
            </p:cNvPr>
            <p:cNvCxnSpPr>
              <a:cxnSpLocks/>
              <a:stCxn id="33" idx="2"/>
              <a:endCxn id="32" idx="0"/>
            </p:cNvCxnSpPr>
            <p:nvPr/>
          </p:nvCxnSpPr>
          <p:spPr>
            <a:xfrm rot="16200000" flipH="1">
              <a:off x="9293006" y="1804997"/>
              <a:ext cx="375252" cy="1607699"/>
            </a:xfrm>
            <a:prstGeom prst="bentConnector3">
              <a:avLst>
                <a:gd name="adj1" fmla="val 5000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CADBA80-19AC-0025-4928-6A706BC43759}"/>
              </a:ext>
            </a:extLst>
          </p:cNvPr>
          <p:cNvSpPr txBox="1"/>
          <p:nvPr/>
        </p:nvSpPr>
        <p:spPr>
          <a:xfrm>
            <a:off x="4264270" y="1334321"/>
            <a:ext cx="2891348" cy="36933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chemeClr val="dk1"/>
                </a:solidFill>
                <a:latin typeface="Avenir Book"/>
                <a:ea typeface="+mn-ea"/>
                <a:cs typeface="Avenir Book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RISK of Service Failure</a:t>
            </a:r>
          </a:p>
        </p:txBody>
      </p:sp>
    </p:spTree>
    <p:extLst>
      <p:ext uri="{BB962C8B-B14F-4D97-AF65-F5344CB8AC3E}">
        <p14:creationId xmlns:p14="http://schemas.microsoft.com/office/powerpoint/2010/main" val="262843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>
            <a:extLst>
              <a:ext uri="{FF2B5EF4-FFF2-40B4-BE49-F238E27FC236}">
                <a16:creationId xmlns:a16="http://schemas.microsoft.com/office/drawing/2014/main" id="{5D0BE026-6384-943A-8F3A-130D128EEE3C}"/>
              </a:ext>
            </a:extLst>
          </p:cNvPr>
          <p:cNvGrpSpPr/>
          <p:nvPr/>
        </p:nvGrpSpPr>
        <p:grpSpPr>
          <a:xfrm>
            <a:off x="5065064" y="3506127"/>
            <a:ext cx="2083852" cy="586602"/>
            <a:chOff x="5738346" y="3263236"/>
            <a:chExt cx="2083852" cy="586602"/>
          </a:xfrm>
          <a:noFill/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9AABE45-CB53-AA46-AC50-5C861181E035}"/>
                </a:ext>
              </a:extLst>
            </p:cNvPr>
            <p:cNvSpPr txBox="1"/>
            <p:nvPr/>
          </p:nvSpPr>
          <p:spPr>
            <a:xfrm>
              <a:off x="5738346" y="3572839"/>
              <a:ext cx="2020216" cy="276999"/>
            </a:xfrm>
            <a:prstGeom prst="rect">
              <a:avLst/>
            </a:prstGeom>
            <a:grp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Fault Isolation Architecture</a:t>
              </a:r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id="{E3B75E64-34D9-E347-BF4E-15009099499A}"/>
                </a:ext>
              </a:extLst>
            </p:cNvPr>
            <p:cNvSpPr/>
            <p:nvPr/>
          </p:nvSpPr>
          <p:spPr bwMode="auto">
            <a:xfrm rot="5400000">
              <a:off x="6673589" y="2391627"/>
              <a:ext cx="276999" cy="2020218"/>
            </a:xfrm>
            <a:prstGeom prst="rightBrace">
              <a:avLst>
                <a:gd name="adj1" fmla="val 73129"/>
                <a:gd name="adj2" fmla="val 50388"/>
              </a:avLst>
            </a:prstGeom>
            <a:grp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ＭＳ Ｐゴシック" pitchFamily="80" charset="-128"/>
                <a:cs typeface="Avenir Book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B415D3-D2EE-7C89-D058-DFA7E4A3F4CC}"/>
              </a:ext>
            </a:extLst>
          </p:cNvPr>
          <p:cNvGrpSpPr/>
          <p:nvPr/>
        </p:nvGrpSpPr>
        <p:grpSpPr>
          <a:xfrm>
            <a:off x="2168253" y="1703652"/>
            <a:ext cx="7104245" cy="717569"/>
            <a:chOff x="2387709" y="1703652"/>
            <a:chExt cx="7104245" cy="71756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F6768C-A5C6-4049-942D-09E436D12B8B}"/>
                </a:ext>
              </a:extLst>
            </p:cNvPr>
            <p:cNvSpPr txBox="1"/>
            <p:nvPr/>
          </p:nvSpPr>
          <p:spPr>
            <a:xfrm>
              <a:off x="2387709" y="2144222"/>
              <a:ext cx="202812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A5193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Probability of an Incident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22528F9-17A4-6249-8F7B-50761D1E8276}"/>
                </a:ext>
              </a:extLst>
            </p:cNvPr>
            <p:cNvSpPr txBox="1"/>
            <p:nvPr/>
          </p:nvSpPr>
          <p:spPr>
            <a:xfrm>
              <a:off x="7861611" y="2144222"/>
              <a:ext cx="1630343" cy="27699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 of Incident</a:t>
              </a: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EED34D36-9A8A-5C7C-A34A-BA78A32F7AC5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 rot="5400000">
              <a:off x="4439205" y="666218"/>
              <a:ext cx="440569" cy="251543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71EBE9A9-B6B2-14BD-D13E-E11B531424F0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 rot="16200000" flipH="1">
              <a:off x="7076711" y="544149"/>
              <a:ext cx="440569" cy="275957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BEAD0832-10A1-EA48-84D8-E3175603F641}"/>
              </a:ext>
            </a:extLst>
          </p:cNvPr>
          <p:cNvSpPr txBox="1"/>
          <p:nvPr/>
        </p:nvSpPr>
        <p:spPr>
          <a:xfrm>
            <a:off x="2632388" y="2808483"/>
            <a:ext cx="1087157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Release Size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AFD01A-54CA-354F-8A96-0837F60163DB}"/>
              </a:ext>
            </a:extLst>
          </p:cNvPr>
          <p:cNvSpPr txBox="1"/>
          <p:nvPr/>
        </p:nvSpPr>
        <p:spPr>
          <a:xfrm>
            <a:off x="4157021" y="2804870"/>
            <a:ext cx="674639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Testing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00AE71-711A-EA21-4EE6-437B43A04B37}"/>
              </a:ext>
            </a:extLst>
          </p:cNvPr>
          <p:cNvSpPr txBox="1"/>
          <p:nvPr/>
        </p:nvSpPr>
        <p:spPr>
          <a:xfrm>
            <a:off x="939410" y="2804870"/>
            <a:ext cx="1202138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Components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in Call Chains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264DAAC9-B0AD-C369-60A9-DCBD29AF5203}"/>
              </a:ext>
            </a:extLst>
          </p:cNvPr>
          <p:cNvCxnSpPr>
            <a:cxnSpLocks/>
            <a:stCxn id="31" idx="2"/>
            <a:endCxn id="12" idx="0"/>
          </p:cNvCxnSpPr>
          <p:nvPr/>
        </p:nvCxnSpPr>
        <p:spPr>
          <a:xfrm rot="5400000">
            <a:off x="2169572" y="1792128"/>
            <a:ext cx="383649" cy="1641834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A54B4D26-4E13-B89A-2F83-F815B210F908}"/>
              </a:ext>
            </a:extLst>
          </p:cNvPr>
          <p:cNvCxnSpPr>
            <a:cxnSpLocks/>
            <a:stCxn id="31" idx="2"/>
            <a:endCxn id="34" idx="0"/>
          </p:cNvCxnSpPr>
          <p:nvPr/>
        </p:nvCxnSpPr>
        <p:spPr>
          <a:xfrm rot="5400000">
            <a:off x="2985509" y="2611679"/>
            <a:ext cx="387262" cy="6346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044FF3C1-7E26-6EC0-28B5-4D5CF7969385}"/>
              </a:ext>
            </a:extLst>
          </p:cNvPr>
          <p:cNvCxnSpPr>
            <a:cxnSpLocks/>
            <a:stCxn id="31" idx="2"/>
            <a:endCxn id="35" idx="0"/>
          </p:cNvCxnSpPr>
          <p:nvPr/>
        </p:nvCxnSpPr>
        <p:spPr>
          <a:xfrm rot="16200000" flipH="1">
            <a:off x="3646503" y="1957031"/>
            <a:ext cx="383649" cy="1312028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843A2DE-EF94-A24E-8ED2-5DCBE16F9B42}"/>
              </a:ext>
            </a:extLst>
          </p:cNvPr>
          <p:cNvSpPr txBox="1"/>
          <p:nvPr/>
        </p:nvSpPr>
        <p:spPr>
          <a:xfrm>
            <a:off x="10109961" y="2790686"/>
            <a:ext cx="795501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Duration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1275E7E-1F01-004D-B33A-EC2FC6FEDAC9}"/>
              </a:ext>
            </a:extLst>
          </p:cNvPr>
          <p:cNvSpPr txBox="1"/>
          <p:nvPr/>
        </p:nvSpPr>
        <p:spPr>
          <a:xfrm>
            <a:off x="5108372" y="2790686"/>
            <a:ext cx="926856" cy="646331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%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Customers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Impacted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4B41F15-40A9-ED43-BE6C-83A9D0704D32}"/>
              </a:ext>
            </a:extLst>
          </p:cNvPr>
          <p:cNvSpPr txBox="1"/>
          <p:nvPr/>
        </p:nvSpPr>
        <p:spPr>
          <a:xfrm>
            <a:off x="6088521" y="2790686"/>
            <a:ext cx="1064031" cy="646331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%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Transactions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Impacted</a:t>
            </a:r>
          </a:p>
        </p:txBody>
      </p: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10570281-8FA1-E05B-15F1-4B6A59DFAD5C}"/>
              </a:ext>
            </a:extLst>
          </p:cNvPr>
          <p:cNvCxnSpPr>
            <a:cxnSpLocks/>
            <a:stCxn id="33" idx="2"/>
            <a:endCxn id="50" idx="0"/>
          </p:cNvCxnSpPr>
          <p:nvPr/>
        </p:nvCxnSpPr>
        <p:spPr>
          <a:xfrm rot="5400000">
            <a:off x="6829832" y="1163190"/>
            <a:ext cx="369465" cy="2885527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1EBD9A59-4ADF-7811-1375-C5493CE1C456}"/>
              </a:ext>
            </a:extLst>
          </p:cNvPr>
          <p:cNvCxnSpPr>
            <a:cxnSpLocks/>
            <a:stCxn id="33" idx="2"/>
            <a:endCxn id="51" idx="0"/>
          </p:cNvCxnSpPr>
          <p:nvPr/>
        </p:nvCxnSpPr>
        <p:spPr>
          <a:xfrm rot="5400000">
            <a:off x="7354200" y="1687558"/>
            <a:ext cx="369465" cy="1836790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B212EE94-6994-D11C-CB39-46287F39758D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>
          <a:xfrm rot="16200000" flipH="1">
            <a:off x="9297787" y="1580760"/>
            <a:ext cx="369465" cy="2050385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5C6AD55-3CEF-934F-8DDD-953D468DEE97}"/>
              </a:ext>
            </a:extLst>
          </p:cNvPr>
          <p:cNvSpPr txBox="1"/>
          <p:nvPr/>
        </p:nvSpPr>
        <p:spPr>
          <a:xfrm>
            <a:off x="7436595" y="3547219"/>
            <a:ext cx="960739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Time To Detect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928978-F459-514E-823A-E352EBFB54D8}"/>
              </a:ext>
            </a:extLst>
          </p:cNvPr>
          <p:cNvSpPr txBox="1"/>
          <p:nvPr/>
        </p:nvSpPr>
        <p:spPr>
          <a:xfrm>
            <a:off x="10313949" y="3537761"/>
            <a:ext cx="1147909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latin typeface="Avenir Book"/>
                <a:cs typeface="Avenir Book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Time To Resolve</a:t>
            </a:r>
          </a:p>
        </p:txBody>
      </p: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DB4E604D-E1A1-CF3F-D945-41E93ABBCFCE}"/>
              </a:ext>
            </a:extLst>
          </p:cNvPr>
          <p:cNvCxnSpPr>
            <a:cxnSpLocks/>
            <a:stCxn id="32" idx="2"/>
            <a:endCxn id="37" idx="0"/>
          </p:cNvCxnSpPr>
          <p:nvPr/>
        </p:nvCxnSpPr>
        <p:spPr>
          <a:xfrm rot="16200000" flipH="1">
            <a:off x="10462770" y="3112627"/>
            <a:ext cx="470076" cy="380192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>
            <a:extLst>
              <a:ext uri="{FF2B5EF4-FFF2-40B4-BE49-F238E27FC236}">
                <a16:creationId xmlns:a16="http://schemas.microsoft.com/office/drawing/2014/main" id="{F210BB6F-3CF1-A583-A24F-8A2821A1DE08}"/>
              </a:ext>
            </a:extLst>
          </p:cNvPr>
          <p:cNvCxnSpPr>
            <a:cxnSpLocks/>
            <a:stCxn id="32" idx="2"/>
            <a:endCxn id="36" idx="0"/>
          </p:cNvCxnSpPr>
          <p:nvPr/>
        </p:nvCxnSpPr>
        <p:spPr>
          <a:xfrm rot="5400000">
            <a:off x="8972572" y="2012079"/>
            <a:ext cx="479534" cy="2590747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E3BCD6A-78F6-844E-AEB7-46AE4FCE9547}"/>
              </a:ext>
            </a:extLst>
          </p:cNvPr>
          <p:cNvSpPr txBox="1"/>
          <p:nvPr/>
        </p:nvSpPr>
        <p:spPr>
          <a:xfrm>
            <a:off x="7414044" y="4240983"/>
            <a:ext cx="1005840" cy="64008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Business Metric Monitoring</a:t>
            </a:r>
          </a:p>
        </p:txBody>
      </p:sp>
      <p:cxnSp>
        <p:nvCxnSpPr>
          <p:cNvPr id="99" name="Elbow Connector 98">
            <a:extLst>
              <a:ext uri="{FF2B5EF4-FFF2-40B4-BE49-F238E27FC236}">
                <a16:creationId xmlns:a16="http://schemas.microsoft.com/office/drawing/2014/main" id="{9FBD7D4C-B9DA-4001-B614-3BAAEB876919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rot="5400000">
            <a:off x="7800916" y="4124933"/>
            <a:ext cx="232099" cy="1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1E49524-4101-A442-8E03-BC85B489C5CE}"/>
              </a:ext>
            </a:extLst>
          </p:cNvPr>
          <p:cNvSpPr txBox="1"/>
          <p:nvPr/>
        </p:nvSpPr>
        <p:spPr>
          <a:xfrm>
            <a:off x="9668184" y="4260175"/>
            <a:ext cx="771365" cy="27203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Rollback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C8718CE-E0FE-B043-9A0C-661D5157D1EB}"/>
              </a:ext>
            </a:extLst>
          </p:cNvPr>
          <p:cNvSpPr txBox="1"/>
          <p:nvPr/>
        </p:nvSpPr>
        <p:spPr>
          <a:xfrm>
            <a:off x="10540694" y="4260175"/>
            <a:ext cx="694421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Disable</a:t>
            </a:r>
          </a:p>
        </p:txBody>
      </p: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99A06F8F-F31F-F32F-6656-B0BA3483AC1A}"/>
              </a:ext>
            </a:extLst>
          </p:cNvPr>
          <p:cNvCxnSpPr>
            <a:cxnSpLocks/>
            <a:stCxn id="37" idx="2"/>
            <a:endCxn id="39" idx="0"/>
          </p:cNvCxnSpPr>
          <p:nvPr/>
        </p:nvCxnSpPr>
        <p:spPr>
          <a:xfrm rot="5400000">
            <a:off x="10340512" y="3712782"/>
            <a:ext cx="260749" cy="834037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A4623B11-55BF-C6D3-460B-F2A585511764}"/>
              </a:ext>
            </a:extLst>
          </p:cNvPr>
          <p:cNvCxnSpPr>
            <a:cxnSpLocks/>
            <a:stCxn id="37" idx="2"/>
            <a:endCxn id="62" idx="0"/>
          </p:cNvCxnSpPr>
          <p:nvPr/>
        </p:nvCxnSpPr>
        <p:spPr>
          <a:xfrm rot="16200000" flipH="1">
            <a:off x="10757530" y="4129799"/>
            <a:ext cx="260749" cy="1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F7F0FF42-1877-DA76-AD1E-0F00620E910E}"/>
              </a:ext>
            </a:extLst>
          </p:cNvPr>
          <p:cNvSpPr txBox="1"/>
          <p:nvPr/>
        </p:nvSpPr>
        <p:spPr>
          <a:xfrm>
            <a:off x="1245285" y="5127753"/>
            <a:ext cx="1114892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Cyclomatic Complexity of each Component</a:t>
            </a:r>
          </a:p>
        </p:txBody>
      </p:sp>
      <p:cxnSp>
        <p:nvCxnSpPr>
          <p:cNvPr id="116" name="Elbow Connector 115">
            <a:extLst>
              <a:ext uri="{FF2B5EF4-FFF2-40B4-BE49-F238E27FC236}">
                <a16:creationId xmlns:a16="http://schemas.microsoft.com/office/drawing/2014/main" id="{B1CAD0B8-9AAF-E7CF-5A41-318A313B29D2}"/>
              </a:ext>
            </a:extLst>
          </p:cNvPr>
          <p:cNvCxnSpPr>
            <a:cxnSpLocks/>
            <a:stCxn id="14" idx="2"/>
            <a:endCxn id="110" idx="0"/>
          </p:cNvCxnSpPr>
          <p:nvPr/>
        </p:nvCxnSpPr>
        <p:spPr>
          <a:xfrm rot="5400000">
            <a:off x="1469740" y="4656553"/>
            <a:ext cx="804192" cy="138209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>
            <a:extLst>
              <a:ext uri="{FF2B5EF4-FFF2-40B4-BE49-F238E27FC236}">
                <a16:creationId xmlns:a16="http://schemas.microsoft.com/office/drawing/2014/main" id="{B393157C-2FEC-E17C-26B5-FF2CFC1C30DF}"/>
              </a:ext>
            </a:extLst>
          </p:cNvPr>
          <p:cNvCxnSpPr>
            <a:cxnSpLocks/>
            <a:stCxn id="14" idx="2"/>
            <a:endCxn id="171" idx="0"/>
          </p:cNvCxnSpPr>
          <p:nvPr/>
        </p:nvCxnSpPr>
        <p:spPr>
          <a:xfrm rot="5400000">
            <a:off x="901633" y="4088446"/>
            <a:ext cx="804192" cy="1274422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2FFD8D44-B2E4-E41C-BC28-1D737D120FF4}"/>
              </a:ext>
            </a:extLst>
          </p:cNvPr>
          <p:cNvSpPr txBox="1"/>
          <p:nvPr/>
        </p:nvSpPr>
        <p:spPr>
          <a:xfrm>
            <a:off x="176984" y="5127753"/>
            <a:ext cx="979068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Age &amp; Maturity of each Component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284CCD-B895-46CA-82EC-FC10AA23C61B}"/>
              </a:ext>
            </a:extLst>
          </p:cNvPr>
          <p:cNvSpPr txBox="1"/>
          <p:nvPr/>
        </p:nvSpPr>
        <p:spPr>
          <a:xfrm>
            <a:off x="1383494" y="3861896"/>
            <a:ext cx="1114892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Availability of Components </a:t>
            </a:r>
          </a:p>
        </p:txBody>
      </p: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042AF553-4490-4F8B-9401-40B076B54CDA}"/>
              </a:ext>
            </a:extLst>
          </p:cNvPr>
          <p:cNvCxnSpPr>
            <a:cxnSpLocks/>
            <a:endCxn id="14" idx="0"/>
          </p:cNvCxnSpPr>
          <p:nvPr/>
        </p:nvCxnSpPr>
        <p:spPr>
          <a:xfrm rot="16200000" flipH="1">
            <a:off x="1446413" y="3367369"/>
            <a:ext cx="602964" cy="386090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FF4312E-A72B-D0E4-2EE9-6DEA16AF943E}"/>
              </a:ext>
            </a:extLst>
          </p:cNvPr>
          <p:cNvSpPr txBox="1"/>
          <p:nvPr/>
        </p:nvSpPr>
        <p:spPr>
          <a:xfrm>
            <a:off x="11376444" y="4260175"/>
            <a:ext cx="470981" cy="276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DR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FCBA7A-A4C0-DF64-1E03-F88E5A46717A}"/>
              </a:ext>
            </a:extLst>
          </p:cNvPr>
          <p:cNvSpPr txBox="1"/>
          <p:nvPr/>
        </p:nvSpPr>
        <p:spPr>
          <a:xfrm>
            <a:off x="9931835" y="5135354"/>
            <a:ext cx="87556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Recovery </a:t>
            </a:r>
            <a:b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</a:b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Point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venir Book"/>
            </a:endParaRP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7A14F4E8-7645-8E55-B7A0-2B2229E5B665}"/>
              </a:ext>
            </a:extLst>
          </p:cNvPr>
          <p:cNvCxnSpPr>
            <a:cxnSpLocks/>
            <a:stCxn id="37" idx="2"/>
            <a:endCxn id="17" idx="0"/>
          </p:cNvCxnSpPr>
          <p:nvPr/>
        </p:nvCxnSpPr>
        <p:spPr>
          <a:xfrm rot="16200000" flipH="1">
            <a:off x="11119545" y="3767784"/>
            <a:ext cx="260749" cy="724031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A2C122E1-1A1E-B095-430C-E5B99FE269E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rot="5400000">
            <a:off x="10691685" y="4215104"/>
            <a:ext cx="598180" cy="1242320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92E7258-114B-4615-51AC-7B5C85DDEB9F}"/>
              </a:ext>
            </a:extLst>
          </p:cNvPr>
          <p:cNvSpPr txBox="1"/>
          <p:nvPr/>
        </p:nvSpPr>
        <p:spPr>
          <a:xfrm>
            <a:off x="10932338" y="5135354"/>
            <a:ext cx="87556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Recovery </a:t>
            </a:r>
            <a:b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</a:br>
            <a:r>
              <a:rPr lang="en-US" sz="1200">
                <a:solidFill>
                  <a:schemeClr val="tx1"/>
                </a:solidFill>
                <a:latin typeface="Arial" panose="020B0604020202020204"/>
                <a:cs typeface="Avenir Book"/>
              </a:rPr>
              <a:t>Time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cs typeface="Avenir Book"/>
            </a:endParaRPr>
          </a:p>
        </p:txBody>
      </p: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6145D72-139B-FD40-54C2-7A0EC5487399}"/>
              </a:ext>
            </a:extLst>
          </p:cNvPr>
          <p:cNvCxnSpPr>
            <a:cxnSpLocks/>
            <a:stCxn id="17" idx="2"/>
            <a:endCxn id="64" idx="0"/>
          </p:cNvCxnSpPr>
          <p:nvPr/>
        </p:nvCxnSpPr>
        <p:spPr>
          <a:xfrm rot="5400000">
            <a:off x="11191937" y="4715356"/>
            <a:ext cx="598180" cy="24181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C7626FBB-F4CD-21CB-85A7-9D482A5E5A55}"/>
              </a:ext>
            </a:extLst>
          </p:cNvPr>
          <p:cNvSpPr txBox="1"/>
          <p:nvPr/>
        </p:nvSpPr>
        <p:spPr>
          <a:xfrm>
            <a:off x="8541283" y="3547219"/>
            <a:ext cx="1005840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Time To Isolate</a:t>
            </a:r>
          </a:p>
        </p:txBody>
      </p: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9DD5DE3E-72F6-2711-0C77-C13648BE772A}"/>
              </a:ext>
            </a:extLst>
          </p:cNvPr>
          <p:cNvCxnSpPr>
            <a:cxnSpLocks/>
            <a:stCxn id="32" idx="2"/>
            <a:endCxn id="86" idx="0"/>
          </p:cNvCxnSpPr>
          <p:nvPr/>
        </p:nvCxnSpPr>
        <p:spPr>
          <a:xfrm rot="5400000">
            <a:off x="9536191" y="2575698"/>
            <a:ext cx="479534" cy="146350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>
            <a:extLst>
              <a:ext uri="{FF2B5EF4-FFF2-40B4-BE49-F238E27FC236}">
                <a16:creationId xmlns:a16="http://schemas.microsoft.com/office/drawing/2014/main" id="{E332CA23-64E4-8E31-B004-7CE21D49D69C}"/>
              </a:ext>
            </a:extLst>
          </p:cNvPr>
          <p:cNvCxnSpPr>
            <a:cxnSpLocks/>
            <a:stCxn id="86" idx="2"/>
            <a:endCxn id="128" idx="0"/>
          </p:cNvCxnSpPr>
          <p:nvPr/>
        </p:nvCxnSpPr>
        <p:spPr>
          <a:xfrm rot="16200000" flipH="1">
            <a:off x="8935482" y="4117605"/>
            <a:ext cx="223936" cy="649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2E2743E7-2EDC-68FC-3813-58DF61AE8963}"/>
              </a:ext>
            </a:extLst>
          </p:cNvPr>
          <p:cNvSpPr txBox="1"/>
          <p:nvPr/>
        </p:nvSpPr>
        <p:spPr>
          <a:xfrm>
            <a:off x="8547777" y="4232820"/>
            <a:ext cx="1005840" cy="64008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System Component Monitoring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D9CCD6C-3FB8-E9FE-3014-5F9BBDBF18B5}"/>
              </a:ext>
            </a:extLst>
          </p:cNvPr>
          <p:cNvSpPr txBox="1"/>
          <p:nvPr/>
        </p:nvSpPr>
        <p:spPr>
          <a:xfrm>
            <a:off x="2444515" y="5126002"/>
            <a:ext cx="984762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Workload 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D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emand</a:t>
            </a:r>
            <a:r>
              <a:rPr lang="en-US" sz="1200">
                <a:solidFill>
                  <a:srgbClr val="000000"/>
                </a:solidFill>
                <a:latin typeface="Arial" panose="020B0604020202020204"/>
                <a:cs typeface="Avenir Book"/>
              </a:rPr>
              <a:t> of each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 Component</a:t>
            </a:r>
          </a:p>
        </p:txBody>
      </p:sp>
      <p:cxnSp>
        <p:nvCxnSpPr>
          <p:cNvPr id="180" name="Elbow Connector 179">
            <a:extLst>
              <a:ext uri="{FF2B5EF4-FFF2-40B4-BE49-F238E27FC236}">
                <a16:creationId xmlns:a16="http://schemas.microsoft.com/office/drawing/2014/main" id="{8342CE6D-6C4C-2F14-E289-E8ED0EB20650}"/>
              </a:ext>
            </a:extLst>
          </p:cNvPr>
          <p:cNvCxnSpPr>
            <a:cxnSpLocks/>
            <a:stCxn id="14" idx="2"/>
            <a:endCxn id="174" idx="0"/>
          </p:cNvCxnSpPr>
          <p:nvPr/>
        </p:nvCxnSpPr>
        <p:spPr>
          <a:xfrm rot="16200000" flipH="1">
            <a:off x="2037698" y="4226803"/>
            <a:ext cx="802441" cy="9959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CADBA80-19AC-0025-4928-6A706BC43759}"/>
              </a:ext>
            </a:extLst>
          </p:cNvPr>
          <p:cNvSpPr txBox="1"/>
          <p:nvPr/>
        </p:nvSpPr>
        <p:spPr>
          <a:xfrm>
            <a:off x="4264270" y="1334321"/>
            <a:ext cx="2891348" cy="36933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chemeClr val="dk1"/>
                </a:solidFill>
                <a:latin typeface="Avenir Book"/>
                <a:ea typeface="+mn-ea"/>
                <a:cs typeface="Avenir Book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RISK of Service Failure</a:t>
            </a:r>
          </a:p>
        </p:txBody>
      </p:sp>
    </p:spTree>
    <p:extLst>
      <p:ext uri="{BB962C8B-B14F-4D97-AF65-F5344CB8AC3E}">
        <p14:creationId xmlns:p14="http://schemas.microsoft.com/office/powerpoint/2010/main" val="426845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B415D3-D2EE-7C89-D058-DFA7E4A3F4CC}"/>
              </a:ext>
            </a:extLst>
          </p:cNvPr>
          <p:cNvGrpSpPr/>
          <p:nvPr/>
        </p:nvGrpSpPr>
        <p:grpSpPr>
          <a:xfrm>
            <a:off x="2168253" y="1703652"/>
            <a:ext cx="7104245" cy="717569"/>
            <a:chOff x="2387709" y="1703652"/>
            <a:chExt cx="7104245" cy="71756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F6768C-A5C6-4049-942D-09E436D12B8B}"/>
                </a:ext>
              </a:extLst>
            </p:cNvPr>
            <p:cNvSpPr txBox="1"/>
            <p:nvPr/>
          </p:nvSpPr>
          <p:spPr>
            <a:xfrm>
              <a:off x="2387709" y="2144222"/>
              <a:ext cx="202812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A5193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Probability of an Incident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22528F9-17A4-6249-8F7B-50761D1E8276}"/>
                </a:ext>
              </a:extLst>
            </p:cNvPr>
            <p:cNvSpPr txBox="1"/>
            <p:nvPr/>
          </p:nvSpPr>
          <p:spPr>
            <a:xfrm>
              <a:off x="7861611" y="2144222"/>
              <a:ext cx="1630343" cy="276999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venir Book"/>
                </a:rPr>
                <a:t>Impact of Incident</a:t>
              </a:r>
            </a:p>
          </p:txBody>
        </p: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EED34D36-9A8A-5C7C-A34A-BA78A32F7AC5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 rot="5400000">
              <a:off x="4439205" y="666218"/>
              <a:ext cx="440569" cy="251543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>
              <a:extLst>
                <a:ext uri="{FF2B5EF4-FFF2-40B4-BE49-F238E27FC236}">
                  <a16:creationId xmlns:a16="http://schemas.microsoft.com/office/drawing/2014/main" id="{71EBE9A9-B6B2-14BD-D13E-E11B531424F0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 rot="16200000" flipH="1">
              <a:off x="7076711" y="544149"/>
              <a:ext cx="440569" cy="2759575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700AE71-711A-EA21-4EE6-437B43A04B37}"/>
              </a:ext>
            </a:extLst>
          </p:cNvPr>
          <p:cNvSpPr txBox="1"/>
          <p:nvPr/>
        </p:nvSpPr>
        <p:spPr>
          <a:xfrm>
            <a:off x="939410" y="2804870"/>
            <a:ext cx="1202138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Components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in Call Chains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264DAAC9-B0AD-C369-60A9-DCBD29AF5203}"/>
              </a:ext>
            </a:extLst>
          </p:cNvPr>
          <p:cNvCxnSpPr>
            <a:cxnSpLocks/>
            <a:stCxn id="31" idx="2"/>
            <a:endCxn id="12" idx="0"/>
          </p:cNvCxnSpPr>
          <p:nvPr/>
        </p:nvCxnSpPr>
        <p:spPr>
          <a:xfrm rot="5400000">
            <a:off x="2163476" y="1798224"/>
            <a:ext cx="383649" cy="1629642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F7F0FF42-1877-DA76-AD1E-0F00620E910E}"/>
              </a:ext>
            </a:extLst>
          </p:cNvPr>
          <p:cNvSpPr txBox="1"/>
          <p:nvPr/>
        </p:nvSpPr>
        <p:spPr>
          <a:xfrm>
            <a:off x="1230914" y="5135356"/>
            <a:ext cx="1114892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Cyclomatic Complexity of each Component</a:t>
            </a:r>
          </a:p>
        </p:txBody>
      </p:sp>
      <p:cxnSp>
        <p:nvCxnSpPr>
          <p:cNvPr id="116" name="Elbow Connector 115">
            <a:extLst>
              <a:ext uri="{FF2B5EF4-FFF2-40B4-BE49-F238E27FC236}">
                <a16:creationId xmlns:a16="http://schemas.microsoft.com/office/drawing/2014/main" id="{B1CAD0B8-9AAF-E7CF-5A41-318A313B29D2}"/>
              </a:ext>
            </a:extLst>
          </p:cNvPr>
          <p:cNvCxnSpPr>
            <a:cxnSpLocks/>
            <a:stCxn id="14" idx="2"/>
            <a:endCxn id="110" idx="0"/>
          </p:cNvCxnSpPr>
          <p:nvPr/>
        </p:nvCxnSpPr>
        <p:spPr>
          <a:xfrm rot="5400000">
            <a:off x="1455369" y="4664156"/>
            <a:ext cx="804192" cy="138209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>
            <a:extLst>
              <a:ext uri="{FF2B5EF4-FFF2-40B4-BE49-F238E27FC236}">
                <a16:creationId xmlns:a16="http://schemas.microsoft.com/office/drawing/2014/main" id="{B393157C-2FEC-E17C-26B5-FF2CFC1C30DF}"/>
              </a:ext>
            </a:extLst>
          </p:cNvPr>
          <p:cNvCxnSpPr>
            <a:cxnSpLocks/>
            <a:stCxn id="14" idx="2"/>
            <a:endCxn id="171" idx="0"/>
          </p:cNvCxnSpPr>
          <p:nvPr/>
        </p:nvCxnSpPr>
        <p:spPr>
          <a:xfrm rot="5400000">
            <a:off x="887262" y="4096049"/>
            <a:ext cx="804192" cy="1274422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2FFD8D44-B2E4-E41C-BC28-1D737D120FF4}"/>
              </a:ext>
            </a:extLst>
          </p:cNvPr>
          <p:cNvSpPr txBox="1"/>
          <p:nvPr/>
        </p:nvSpPr>
        <p:spPr>
          <a:xfrm>
            <a:off x="162613" y="5135356"/>
            <a:ext cx="979068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Age &amp; Maturity of each Component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284CCD-B895-46CA-82EC-FC10AA23C61B}"/>
              </a:ext>
            </a:extLst>
          </p:cNvPr>
          <p:cNvSpPr txBox="1"/>
          <p:nvPr/>
        </p:nvSpPr>
        <p:spPr>
          <a:xfrm>
            <a:off x="1369123" y="3869499"/>
            <a:ext cx="1114892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Availability of Components </a:t>
            </a:r>
          </a:p>
        </p:txBody>
      </p: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042AF553-4490-4F8B-9401-40B076B54CDA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 rot="16200000" flipH="1">
            <a:off x="1432042" y="3374972"/>
            <a:ext cx="602964" cy="386090"/>
          </a:xfrm>
          <a:prstGeom prst="bentConnector3">
            <a:avLst>
              <a:gd name="adj1" fmla="val 50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>
            <a:extLst>
              <a:ext uri="{FF2B5EF4-FFF2-40B4-BE49-F238E27FC236}">
                <a16:creationId xmlns:a16="http://schemas.microsoft.com/office/drawing/2014/main" id="{0D9CCD6C-3FB8-E9FE-3014-5F9BBDBF18B5}"/>
              </a:ext>
            </a:extLst>
          </p:cNvPr>
          <p:cNvSpPr txBox="1"/>
          <p:nvPr/>
        </p:nvSpPr>
        <p:spPr>
          <a:xfrm>
            <a:off x="2430144" y="5133605"/>
            <a:ext cx="984762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Workload </a:t>
            </a:r>
            <a:r>
              <a:rPr lang="en-US" sz="1200" dirty="0">
                <a:solidFill>
                  <a:srgbClr val="000000"/>
                </a:solidFill>
                <a:latin typeface="Arial" panose="020B0604020202020204"/>
                <a:cs typeface="Avenir Book"/>
              </a:rPr>
              <a:t>Demand of each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venir Book"/>
              </a:rPr>
              <a:t> Component</a:t>
            </a:r>
          </a:p>
        </p:txBody>
      </p:sp>
      <p:cxnSp>
        <p:nvCxnSpPr>
          <p:cNvPr id="180" name="Elbow Connector 179">
            <a:extLst>
              <a:ext uri="{FF2B5EF4-FFF2-40B4-BE49-F238E27FC236}">
                <a16:creationId xmlns:a16="http://schemas.microsoft.com/office/drawing/2014/main" id="{8342CE6D-6C4C-2F14-E289-E8ED0EB20650}"/>
              </a:ext>
            </a:extLst>
          </p:cNvPr>
          <p:cNvCxnSpPr>
            <a:cxnSpLocks/>
            <a:stCxn id="14" idx="2"/>
            <a:endCxn id="174" idx="0"/>
          </p:cNvCxnSpPr>
          <p:nvPr/>
        </p:nvCxnSpPr>
        <p:spPr>
          <a:xfrm rot="16200000" flipH="1">
            <a:off x="2023327" y="4234406"/>
            <a:ext cx="802441" cy="99595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CADBA80-19AC-0025-4928-6A706BC43759}"/>
              </a:ext>
            </a:extLst>
          </p:cNvPr>
          <p:cNvSpPr txBox="1"/>
          <p:nvPr/>
        </p:nvSpPr>
        <p:spPr>
          <a:xfrm>
            <a:off x="4264270" y="1334321"/>
            <a:ext cx="2891348" cy="36933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chemeClr val="dk1"/>
                </a:solidFill>
                <a:latin typeface="Avenir Book"/>
                <a:ea typeface="+mn-ea"/>
                <a:cs typeface="Avenir Book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</a:rPr>
              <a:t>RISK of Service Failure</a:t>
            </a:r>
          </a:p>
        </p:txBody>
      </p:sp>
    </p:spTree>
    <p:extLst>
      <p:ext uri="{BB962C8B-B14F-4D97-AF65-F5344CB8AC3E}">
        <p14:creationId xmlns:p14="http://schemas.microsoft.com/office/powerpoint/2010/main" val="203545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KF Color Scheme">
      <a:dk1>
        <a:srgbClr val="000000"/>
      </a:dk1>
      <a:lt1>
        <a:srgbClr val="FFFFFF"/>
      </a:lt1>
      <a:dk2>
        <a:srgbClr val="02254B"/>
      </a:dk2>
      <a:lt2>
        <a:srgbClr val="095092"/>
      </a:lt2>
      <a:accent1>
        <a:srgbClr val="1581C9"/>
      </a:accent1>
      <a:accent2>
        <a:srgbClr val="7DCEFD"/>
      </a:accent2>
      <a:accent3>
        <a:srgbClr val="DB0F29"/>
      </a:accent3>
      <a:accent4>
        <a:srgbClr val="FEBF03"/>
      </a:accent4>
      <a:accent5>
        <a:srgbClr val="92CF50"/>
      </a:accent5>
      <a:accent6>
        <a:srgbClr val="5F5E62"/>
      </a:accent6>
      <a:hlink>
        <a:srgbClr val="8B8C8B"/>
      </a:hlink>
      <a:folHlink>
        <a:srgbClr val="BABBBA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ppendixes 16x9 New Graphics" id="{10309F06-A075-6D4F-8091-9E31FAC2B610}" vid="{F0688BEC-8570-F44C-B8C5-0F2EF1017D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3D517D8-C210-0442-9F3E-9B92E11CB2BF}">
  <we:reference id="1f4df590-35fc-4b16-a239-39709f9d8a74" version="1.0.0.1" store="EXCatalog" storeType="EXCatalog"/>
  <we:alternateReferences>
    <we:reference id="WA104381063" version="1.0.0.1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D66DF730213146B3D3EBFFB9C59A20" ma:contentTypeVersion="24" ma:contentTypeDescription="Create a new document." ma:contentTypeScope="" ma:versionID="a345ccc5dcf10178a85b11427d23c060">
  <xsd:schema xmlns:xsd="http://www.w3.org/2001/XMLSchema" xmlns:xs="http://www.w3.org/2001/XMLSchema" xmlns:p="http://schemas.microsoft.com/office/2006/metadata/properties" xmlns:ns2="9b13b5da-3636-49e2-af2a-caf37b7f7415" xmlns:ns3="319952d2-6d8b-4ceb-a4ce-01f723b46939" targetNamespace="http://schemas.microsoft.com/office/2006/metadata/properties" ma:root="true" ma:fieldsID="230e38fdb8fbe4affbe3f3586a5ab4ac" ns2:_="" ns3:_="">
    <xsd:import namespace="9b13b5da-3636-49e2-af2a-caf37b7f7415"/>
    <xsd:import namespace="319952d2-6d8b-4ceb-a4ce-01f723b469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Dat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TaxKeywordTaxHTField" minOccurs="0"/>
                <xsd:element ref="ns2:MediaServiceObjectDetectorVersions" minOccurs="0"/>
                <xsd:element ref="ns2:Videolength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13b5da-3636-49e2-af2a-caf37b7f74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Date" ma:index="17" nillable="true" ma:displayName="Date" ma:format="DateOnly" ma:internalName="Date">
      <xsd:simpleType>
        <xsd:restriction base="dms:DateTim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55a2099-f3e5-4745-a161-58d1b272fc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Videolength" ma:index="28" nillable="true" ma:displayName="Video length" ma:decimals="2" ma:default="1" ma:description="Length in minutes of the video clip" ma:format="Dropdown" ma:internalName="Videolength" ma:percentage="FALSE">
      <xsd:simpleType>
        <xsd:restriction base="dms:Number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9952d2-6d8b-4ceb-a4ce-01f723b469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0105731-0d68-4da7-a251-50ac4ae578c1}" ma:internalName="TaxCatchAll" ma:showField="CatchAllData" ma:web="319952d2-6d8b-4ceb-a4ce-01f723b469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6" nillable="true" ma:taxonomy="true" ma:internalName="TaxKeywordTaxHTField" ma:taxonomyFieldName="TaxKeyword" ma:displayName="Enterprise Keywords" ma:fieldId="{23f27201-bee3-471e-b2e7-b64fd8b7ca38}" ma:taxonomyMulti="true" ma:sspId="f55a2099-f3e5-4745-a161-58d1b272fc0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9b13b5da-3636-49e2-af2a-caf37b7f7415" xsi:nil="true"/>
    <TaxCatchAll xmlns="319952d2-6d8b-4ceb-a4ce-01f723b46939" xsi:nil="true"/>
    <lcf76f155ced4ddcb4097134ff3c332f xmlns="9b13b5da-3636-49e2-af2a-caf37b7f7415">
      <Terms xmlns="http://schemas.microsoft.com/office/infopath/2007/PartnerControls"/>
    </lcf76f155ced4ddcb4097134ff3c332f>
    <TaxKeywordTaxHTField xmlns="319952d2-6d8b-4ceb-a4ce-01f723b46939">
      <Terms xmlns="http://schemas.microsoft.com/office/infopath/2007/PartnerControls"/>
    </TaxKeywordTaxHTField>
    <Videolength xmlns="9b13b5da-3636-49e2-af2a-caf37b7f7415">1</Videolength>
  </documentManagement>
</p:properties>
</file>

<file path=customXml/itemProps1.xml><?xml version="1.0" encoding="utf-8"?>
<ds:datastoreItem xmlns:ds="http://schemas.openxmlformats.org/officeDocument/2006/customXml" ds:itemID="{BD7574AA-A09A-4B0C-BBD6-37002F9E0E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A1A445-AE93-4E9A-83FF-1F0579C4C65A}">
  <ds:schemaRefs>
    <ds:schemaRef ds:uri="319952d2-6d8b-4ceb-a4ce-01f723b46939"/>
    <ds:schemaRef ds:uri="9b13b5da-3636-49e2-af2a-caf37b7f741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9D4A397-DDB4-4C58-B457-91641937B8EC}">
  <ds:schemaRefs>
    <ds:schemaRef ds:uri="http://www.w3.org/XML/1998/namespace"/>
    <ds:schemaRef ds:uri="http://schemas.openxmlformats.org/package/2006/metadata/core-properties"/>
    <ds:schemaRef ds:uri="http://purl.org/dc/dcmitype/"/>
    <ds:schemaRef ds:uri="319952d2-6d8b-4ceb-a4ce-01f723b46939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9b13b5da-3636-49e2-af2a-caf37b7f7415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9983</TotalTime>
  <Words>1010</Words>
  <Application>Microsoft Macintosh PowerPoint</Application>
  <PresentationFormat>Widescreen</PresentationFormat>
  <Paragraphs>324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Availability Risk for Distributed Systems</vt:lpstr>
      <vt:lpstr>Availability Risk for Distributed Systems</vt:lpstr>
      <vt:lpstr>Availability Risk for ACME</vt:lpstr>
      <vt:lpstr>V Delivery Model - Validate your Hypothesis</vt:lpstr>
      <vt:lpstr>V Delivery Model - Validate your Hypothesis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Availability Risk Model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Architectural Principles</dc:title>
  <dc:creator>Pete Ferguson</dc:creator>
  <cp:lastModifiedBy>Phillip Seawright</cp:lastModifiedBy>
  <cp:revision>3</cp:revision>
  <dcterms:created xsi:type="dcterms:W3CDTF">2019-04-01T14:45:12Z</dcterms:created>
  <dcterms:modified xsi:type="dcterms:W3CDTF">2024-03-04T21:21:01Z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0x01010065D66DF730213146B3D3EBFFB9C59A20</vt:lpwstr>
  </property>
  <property fmtid="{D5CDD505-2E9C-101B-9397-08002B2CF9AE}" pid="3" name="AuthorIds_UIVersion_13312">
    <vt:lpwstr>23</vt:lpwstr>
  </property>
  <property fmtid="{D5CDD505-2E9C-101B-9397-08002B2CF9AE}" pid="4" name="AuthorIds_UIVersion_24576">
    <vt:lpwstr>23</vt:lpwstr>
  </property>
  <property fmtid="{D5CDD505-2E9C-101B-9397-08002B2CF9AE}" pid="5" name="MediaServiceImageTags">
    <vt:lpwstr/>
  </property>
  <property fmtid="{D5CDD505-2E9C-101B-9397-08002B2CF9AE}" pid="6" name="TaxKeyword">
    <vt:lpwstr/>
  </property>
</Properties>
</file>